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embeddedFontLst>
    <p:embeddedFont>
      <p:font typeface="Lato"/>
      <p:regular r:id="rId25"/>
      <p:bold r:id="rId26"/>
      <p:italic r:id="rId27"/>
      <p:boldItalic r:id="rId28"/>
    </p:embeddedFont>
    <p:embeddedFont>
      <p:font typeface="Inter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iCpAESXygYrGGryzxJMuvsjQFL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Lato-bold.fntdata"/><Relationship Id="rId25" Type="http://schemas.openxmlformats.org/officeDocument/2006/relationships/font" Target="fonts/Lato-regular.fntdata"/><Relationship Id="rId28" Type="http://schemas.openxmlformats.org/officeDocument/2006/relationships/font" Target="fonts/Lato-boldItalic.fntdata"/><Relationship Id="rId27" Type="http://schemas.openxmlformats.org/officeDocument/2006/relationships/font" Target="fonts/Lato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Inter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customschemas.google.com/relationships/presentationmetadata" Target="metadata"/><Relationship Id="rId30" Type="http://schemas.openxmlformats.org/officeDocument/2006/relationships/font" Target="fonts/Inter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CO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f3e2b08743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f3e2b08743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f3e2b08743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f3e2b0874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f3e2b0874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1f3e2b0874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f3e2b08743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f3e2b08743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1f3e2b08743_0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de título">
  <p:cSld name="1_Diapositiva de título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faz de usuario gráfica, Texto, Aplicación&#10;&#10;Descripción generada automáticamente" id="16" name="Google Shape;16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1" name="Google Shape;71;p2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3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Encabezado de sección">
  <p:cSld name="2_Encabezado de sección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trón de fondo&#10;&#10;Descripción generada automáticamente" id="23" name="Google Shape;23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4859" y="303050"/>
            <a:ext cx="855785" cy="833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" name="Google Shape;34;p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3" name="Google Shape;43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9" name="Google Shape;4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9.png"/><Relationship Id="rId6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Relationship Id="rId5" Type="http://schemas.openxmlformats.org/officeDocument/2006/relationships/image" Target="../media/image14.png"/><Relationship Id="rId6" Type="http://schemas.openxmlformats.org/officeDocument/2006/relationships/image" Target="../media/image21.png"/><Relationship Id="rId7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/>
          <p:nvPr/>
        </p:nvSpPr>
        <p:spPr>
          <a:xfrm>
            <a:off x="2351315" y="1789846"/>
            <a:ext cx="8781320" cy="3706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i="0" lang="es-CO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COMPORTAMIENTO EMPRENDEDOR</a:t>
            </a:r>
            <a:br>
              <a:rPr b="1" i="0" lang="es-CO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es-CO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es-CO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s-CO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-CO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 DE DISEÑO CONFECCION Y MODA</a:t>
            </a:r>
            <a:br>
              <a:rPr b="1" i="0" lang="es-CO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i="0" lang="es-CO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s-CO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SENA _ ITAGUI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/>
          <p:nvPr/>
        </p:nvSpPr>
        <p:spPr>
          <a:xfrm>
            <a:off x="1759309" y="326017"/>
            <a:ext cx="7710140" cy="10772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750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s-CO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PONERSE EN LOS ZAPATOS DEL CLIENTE</a:t>
            </a:r>
            <a:br>
              <a:rPr lang="es-CO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 txBox="1"/>
          <p:nvPr/>
        </p:nvSpPr>
        <p:spPr>
          <a:xfrm>
            <a:off x="1759308" y="2133046"/>
            <a:ext cx="7710141" cy="35450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METODO MAPA DE EMPATIA: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piensa, que hace, que le gusta a tu cliente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Cuanto le afecta el problema y cuánto ansía tu solución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"/>
          <p:cNvSpPr txBox="1"/>
          <p:nvPr/>
        </p:nvSpPr>
        <p:spPr>
          <a:xfrm>
            <a:off x="1759309" y="326017"/>
            <a:ext cx="7710140" cy="10772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7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s-CO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PROPUESTA DE VALOR</a:t>
            </a:r>
            <a:br>
              <a:rPr lang="es-CO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9"/>
          <p:cNvSpPr txBox="1"/>
          <p:nvPr/>
        </p:nvSpPr>
        <p:spPr>
          <a:xfrm>
            <a:off x="1759308" y="2133047"/>
            <a:ext cx="7710141" cy="33533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50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METODO AGREGAR CONTENIDO INTANGIBLE: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beneficios puede esperar el cliente de mi producto, además de satisfacer su </a:t>
            </a:r>
            <a:r>
              <a:rPr lang="es-CO" sz="32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necesidad- problema-deseo-dolor</a:t>
            </a: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Agregar valor al producto acorde con las tendencias y gustos (diseño ecológico, contenido saludable, genera estatus, estimula los sentidos…)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7747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9"/>
          <p:cNvSpPr txBox="1"/>
          <p:nvPr/>
        </p:nvSpPr>
        <p:spPr>
          <a:xfrm>
            <a:off x="5759174" y="6306286"/>
            <a:ext cx="316967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O" sz="1000" u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Creadores de Alegrías y Alivadores de Frustraciones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"/>
          <p:cNvSpPr txBox="1"/>
          <p:nvPr>
            <p:ph type="title"/>
          </p:nvPr>
        </p:nvSpPr>
        <p:spPr>
          <a:xfrm>
            <a:off x="1759308" y="326017"/>
            <a:ext cx="8095891" cy="13548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s-CO" sz="4800"/>
              <a:t>PROPUESTA DE VALOR </a:t>
            </a:r>
            <a:br>
              <a:rPr lang="es-CO" sz="3100"/>
            </a:br>
            <a:endParaRPr sz="3100"/>
          </a:p>
        </p:txBody>
      </p:sp>
      <p:pic>
        <p:nvPicPr>
          <p:cNvPr id="197" name="Google Shape;197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3441" y="1278727"/>
            <a:ext cx="3853543" cy="158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0"/>
          <p:cNvSpPr txBox="1"/>
          <p:nvPr/>
        </p:nvSpPr>
        <p:spPr>
          <a:xfrm>
            <a:off x="10554174" y="541465"/>
            <a:ext cx="17593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COMO?</a:t>
            </a:r>
            <a:endParaRPr b="0" i="0" sz="36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99" name="Google Shape;19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15772" y="3000665"/>
            <a:ext cx="4529246" cy="178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6000" y="4986471"/>
            <a:ext cx="3526971" cy="1545512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0"/>
          <p:cNvSpPr txBox="1"/>
          <p:nvPr/>
        </p:nvSpPr>
        <p:spPr>
          <a:xfrm>
            <a:off x="7345017" y="1822233"/>
            <a:ext cx="2613991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Identificar las prioridades del cliente, cuales trabajos son importantes o insignificantes, cuales frustraciones son extremas, que alegrías son esenciales y cuales agradables</a:t>
            </a:r>
            <a:endParaRPr/>
          </a:p>
        </p:txBody>
      </p:sp>
      <p:sp>
        <p:nvSpPr>
          <p:cNvPr id="202" name="Google Shape;202;p10"/>
          <p:cNvSpPr txBox="1"/>
          <p:nvPr/>
        </p:nvSpPr>
        <p:spPr>
          <a:xfrm>
            <a:off x="1057158" y="6374678"/>
            <a:ext cx="27793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Diseñando la propuesta de Valor. Alex Osterwalder</a:t>
            </a:r>
            <a:endParaRPr/>
          </a:p>
        </p:txBody>
      </p:sp>
      <p:pic>
        <p:nvPicPr>
          <p:cNvPr id="203" name="Google Shape;203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96940" y="308026"/>
            <a:ext cx="1189898" cy="1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"/>
          <p:cNvSpPr txBox="1"/>
          <p:nvPr>
            <p:ph type="title"/>
          </p:nvPr>
        </p:nvSpPr>
        <p:spPr>
          <a:xfrm>
            <a:off x="1759309" y="326017"/>
            <a:ext cx="7710140" cy="13548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s-CO" sz="4800"/>
              <a:t>PROTOTIPO </a:t>
            </a:r>
            <a:br>
              <a:rPr lang="es-CO" sz="3100"/>
            </a:br>
            <a:endParaRPr sz="3100"/>
          </a:p>
        </p:txBody>
      </p:sp>
      <p:sp>
        <p:nvSpPr>
          <p:cNvPr id="209" name="Google Shape;209;p11"/>
          <p:cNvSpPr txBox="1"/>
          <p:nvPr/>
        </p:nvSpPr>
        <p:spPr>
          <a:xfrm>
            <a:off x="10554174" y="541465"/>
            <a:ext cx="17593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COMO?</a:t>
            </a:r>
            <a:endParaRPr b="0" i="0" sz="36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0" name="Google Shape;210;p11"/>
          <p:cNvSpPr txBox="1"/>
          <p:nvPr/>
        </p:nvSpPr>
        <p:spPr>
          <a:xfrm>
            <a:off x="1057158" y="6374678"/>
            <a:ext cx="27793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Diseñando la propuesta de Valor. Alex Osterwalder</a:t>
            </a:r>
            <a:endParaRPr/>
          </a:p>
        </p:txBody>
      </p:sp>
      <p:sp>
        <p:nvSpPr>
          <p:cNvPr id="211" name="Google Shape;211;p11"/>
          <p:cNvSpPr txBox="1"/>
          <p:nvPr/>
        </p:nvSpPr>
        <p:spPr>
          <a:xfrm>
            <a:off x="1637827" y="3942591"/>
            <a:ext cx="819148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nvolucra probar una idea para ver si puede ser mejorada o materializada.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mínimo producto viable = modelo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Verificar  mediante un modelo o dibujo si se tiene una solución o un acercamiento eficiente y adecuado antes de llevarlo a cabo o hacer una gran inversión en él.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1"/>
          <p:cNvSpPr/>
          <p:nvPr/>
        </p:nvSpPr>
        <p:spPr>
          <a:xfrm>
            <a:off x="1500708" y="2011686"/>
            <a:ext cx="1378560" cy="875385"/>
          </a:xfrm>
          <a:prstGeom prst="roundRect">
            <a:avLst>
              <a:gd fmla="val 10000" name="adj"/>
            </a:avLst>
          </a:prstGeom>
          <a:solidFill>
            <a:srgbClr val="92D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IDEAR</a:t>
            </a:r>
            <a:endParaRPr/>
          </a:p>
        </p:txBody>
      </p:sp>
      <p:sp>
        <p:nvSpPr>
          <p:cNvPr id="213" name="Google Shape;213;p11"/>
          <p:cNvSpPr/>
          <p:nvPr/>
        </p:nvSpPr>
        <p:spPr>
          <a:xfrm>
            <a:off x="3575421" y="2006899"/>
            <a:ext cx="1378560" cy="875385"/>
          </a:xfrm>
          <a:prstGeom prst="roundRect">
            <a:avLst>
              <a:gd fmla="val 10000" name="adj"/>
            </a:avLst>
          </a:prstGeom>
          <a:solidFill>
            <a:srgbClr val="92D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INTENTAR</a:t>
            </a:r>
            <a:endParaRPr/>
          </a:p>
        </p:txBody>
      </p:sp>
      <p:sp>
        <p:nvSpPr>
          <p:cNvPr id="214" name="Google Shape;214;p11"/>
          <p:cNvSpPr/>
          <p:nvPr/>
        </p:nvSpPr>
        <p:spPr>
          <a:xfrm>
            <a:off x="5562382" y="2001835"/>
            <a:ext cx="1378560" cy="875385"/>
          </a:xfrm>
          <a:prstGeom prst="roundRect">
            <a:avLst>
              <a:gd fmla="val 10000" name="adj"/>
            </a:avLst>
          </a:prstGeom>
          <a:solidFill>
            <a:srgbClr val="92D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PROBAR</a:t>
            </a:r>
            <a:endParaRPr/>
          </a:p>
        </p:txBody>
      </p:sp>
      <p:sp>
        <p:nvSpPr>
          <p:cNvPr id="215" name="Google Shape;215;p11"/>
          <p:cNvSpPr/>
          <p:nvPr/>
        </p:nvSpPr>
        <p:spPr>
          <a:xfrm>
            <a:off x="7419352" y="2011686"/>
            <a:ext cx="2067841" cy="875385"/>
          </a:xfrm>
          <a:prstGeom prst="roundRect">
            <a:avLst>
              <a:gd fmla="val 10000" name="adj"/>
            </a:avLst>
          </a:prstGeom>
          <a:solidFill>
            <a:srgbClr val="92D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ESPECIFICAR </a:t>
            </a:r>
            <a:endParaRPr/>
          </a:p>
        </p:txBody>
      </p:sp>
      <p:sp>
        <p:nvSpPr>
          <p:cNvPr id="216" name="Google Shape;216;p11"/>
          <p:cNvSpPr txBox="1"/>
          <p:nvPr/>
        </p:nvSpPr>
        <p:spPr>
          <a:xfrm>
            <a:off x="6558055" y="6292114"/>
            <a:ext cx="359488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Herramientas: lluvia de ideas o Scamper </a:t>
            </a:r>
            <a:endParaRPr/>
          </a:p>
        </p:txBody>
      </p:sp>
      <p:sp>
        <p:nvSpPr>
          <p:cNvPr id="217" name="Google Shape;217;p11"/>
          <p:cNvSpPr/>
          <p:nvPr/>
        </p:nvSpPr>
        <p:spPr>
          <a:xfrm>
            <a:off x="1759308" y="3198173"/>
            <a:ext cx="4928095" cy="71545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2D050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Design Thinking </a:t>
            </a:r>
            <a:endParaRPr/>
          </a:p>
        </p:txBody>
      </p:sp>
      <p:pic>
        <p:nvPicPr>
          <p:cNvPr id="218" name="Google Shape;21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96940" y="308026"/>
            <a:ext cx="1189898" cy="1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"/>
          <p:cNvSpPr txBox="1"/>
          <p:nvPr>
            <p:ph type="title"/>
          </p:nvPr>
        </p:nvSpPr>
        <p:spPr>
          <a:xfrm>
            <a:off x="1759309" y="326017"/>
            <a:ext cx="7710140" cy="13548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s-CO" sz="4800"/>
              <a:t>TALLER DE IDEAS  </a:t>
            </a:r>
            <a:br>
              <a:rPr lang="es-CO" sz="3100"/>
            </a:br>
            <a:endParaRPr sz="3100"/>
          </a:p>
        </p:txBody>
      </p:sp>
      <p:sp>
        <p:nvSpPr>
          <p:cNvPr id="224" name="Google Shape;224;p12"/>
          <p:cNvSpPr txBox="1"/>
          <p:nvPr/>
        </p:nvSpPr>
        <p:spPr>
          <a:xfrm>
            <a:off x="10554174" y="541465"/>
            <a:ext cx="17593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COMO?</a:t>
            </a:r>
            <a:endParaRPr b="0" i="0" sz="36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5" name="Google Shape;225;p12"/>
          <p:cNvSpPr txBox="1"/>
          <p:nvPr/>
        </p:nvSpPr>
        <p:spPr>
          <a:xfrm>
            <a:off x="1057158" y="6374678"/>
            <a:ext cx="27793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Diseñando la propuesta de Valor. Alex Osterwalder</a:t>
            </a:r>
            <a:endParaRPr/>
          </a:p>
        </p:txBody>
      </p:sp>
      <p:sp>
        <p:nvSpPr>
          <p:cNvPr id="226" name="Google Shape;226;p12"/>
          <p:cNvSpPr txBox="1"/>
          <p:nvPr/>
        </p:nvSpPr>
        <p:spPr>
          <a:xfrm>
            <a:off x="1637827" y="3942591"/>
            <a:ext cx="819148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nvolucra probar una idea para ver si puede ser mejorada o materializada.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mínimo producto viable = modelo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O" sz="24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Verificar  mediante un modelo o dibujo si se tiene una solución o un acercamiento eficiente y adecuado antes de llevarlo a cabo o hacer una gran inversión en él.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2"/>
          <p:cNvSpPr/>
          <p:nvPr/>
        </p:nvSpPr>
        <p:spPr>
          <a:xfrm>
            <a:off x="1500708" y="2011686"/>
            <a:ext cx="1378560" cy="875385"/>
          </a:xfrm>
          <a:prstGeom prst="roundRect">
            <a:avLst>
              <a:gd fmla="val 10000" name="adj"/>
            </a:avLst>
          </a:prstGeom>
          <a:solidFill>
            <a:srgbClr val="92D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CAMPO DE NEGOCIO</a:t>
            </a:r>
            <a:endParaRPr/>
          </a:p>
        </p:txBody>
      </p:sp>
      <p:sp>
        <p:nvSpPr>
          <p:cNvPr id="228" name="Google Shape;228;p12"/>
          <p:cNvSpPr/>
          <p:nvPr/>
        </p:nvSpPr>
        <p:spPr>
          <a:xfrm>
            <a:off x="3575421" y="2006899"/>
            <a:ext cx="1378560" cy="875385"/>
          </a:xfrm>
          <a:prstGeom prst="roundRect">
            <a:avLst>
              <a:gd fmla="val 10000" name="adj"/>
            </a:avLst>
          </a:prstGeom>
          <a:solidFill>
            <a:srgbClr val="92D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INTENTAR</a:t>
            </a:r>
            <a:endParaRPr/>
          </a:p>
        </p:txBody>
      </p:sp>
      <p:sp>
        <p:nvSpPr>
          <p:cNvPr id="229" name="Google Shape;229;p12"/>
          <p:cNvSpPr/>
          <p:nvPr/>
        </p:nvSpPr>
        <p:spPr>
          <a:xfrm>
            <a:off x="5562382" y="2001835"/>
            <a:ext cx="1378560" cy="875385"/>
          </a:xfrm>
          <a:prstGeom prst="roundRect">
            <a:avLst>
              <a:gd fmla="val 10000" name="adj"/>
            </a:avLst>
          </a:prstGeom>
          <a:solidFill>
            <a:srgbClr val="92D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PROBAR</a:t>
            </a:r>
            <a:endParaRPr/>
          </a:p>
        </p:txBody>
      </p:sp>
      <p:sp>
        <p:nvSpPr>
          <p:cNvPr id="230" name="Google Shape;230;p12"/>
          <p:cNvSpPr/>
          <p:nvPr/>
        </p:nvSpPr>
        <p:spPr>
          <a:xfrm>
            <a:off x="7419352" y="2011686"/>
            <a:ext cx="2067841" cy="875385"/>
          </a:xfrm>
          <a:prstGeom prst="roundRect">
            <a:avLst>
              <a:gd fmla="val 10000" name="adj"/>
            </a:avLst>
          </a:prstGeom>
          <a:solidFill>
            <a:srgbClr val="92D050"/>
          </a:soli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ESPECIFICAR </a:t>
            </a:r>
            <a:endParaRPr/>
          </a:p>
        </p:txBody>
      </p:sp>
      <p:sp>
        <p:nvSpPr>
          <p:cNvPr id="231" name="Google Shape;231;p12"/>
          <p:cNvSpPr txBox="1"/>
          <p:nvPr/>
        </p:nvSpPr>
        <p:spPr>
          <a:xfrm>
            <a:off x="6558055" y="6292114"/>
            <a:ext cx="359488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Herramientas: lluvia de ideas o Scamper </a:t>
            </a:r>
            <a:endParaRPr/>
          </a:p>
        </p:txBody>
      </p:sp>
      <p:sp>
        <p:nvSpPr>
          <p:cNvPr id="232" name="Google Shape;232;p12"/>
          <p:cNvSpPr/>
          <p:nvPr/>
        </p:nvSpPr>
        <p:spPr>
          <a:xfrm>
            <a:off x="1759308" y="3198173"/>
            <a:ext cx="4928095" cy="71545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2D050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Design Thinking </a:t>
            </a:r>
            <a:endParaRPr/>
          </a:p>
        </p:txBody>
      </p:sp>
      <p:pic>
        <p:nvPicPr>
          <p:cNvPr id="233" name="Google Shape;23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96940" y="308026"/>
            <a:ext cx="1189898" cy="1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3"/>
          <p:cNvSpPr txBox="1"/>
          <p:nvPr/>
        </p:nvSpPr>
        <p:spPr>
          <a:xfrm>
            <a:off x="1759309" y="326017"/>
            <a:ext cx="7710140" cy="10772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8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s-CO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VIABILIDAD DE LA IDEA DE NEGOCIO</a:t>
            </a:r>
            <a:br>
              <a:rPr lang="es-CO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3"/>
          <p:cNvSpPr txBox="1"/>
          <p:nvPr/>
        </p:nvSpPr>
        <p:spPr>
          <a:xfrm>
            <a:off x="5759174" y="6306286"/>
            <a:ext cx="316967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O" sz="1000" u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Creadores de Alegrías y Alivadores de Frustraciones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3"/>
          <p:cNvSpPr txBox="1"/>
          <p:nvPr/>
        </p:nvSpPr>
        <p:spPr>
          <a:xfrm>
            <a:off x="1759308" y="1988456"/>
            <a:ext cx="6034863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ENCUESTAS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ENTREVISTAS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EVIDENCIA DE CLIENTES REALES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INTENCION DE COMPRA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CO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BASES DE DATOS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4"/>
          <p:cNvSpPr txBox="1"/>
          <p:nvPr>
            <p:ph type="title"/>
          </p:nvPr>
        </p:nvSpPr>
        <p:spPr>
          <a:xfrm>
            <a:off x="1759308" y="326017"/>
            <a:ext cx="9213491" cy="13548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s-CO" sz="4800"/>
              <a:t>CAMPO DE NEGOCIO</a:t>
            </a:r>
            <a:br>
              <a:rPr lang="es-CO" sz="3100"/>
            </a:br>
            <a:endParaRPr sz="3100"/>
          </a:p>
        </p:txBody>
      </p:sp>
      <p:sp>
        <p:nvSpPr>
          <p:cNvPr id="246" name="Google Shape;246;p14"/>
          <p:cNvSpPr txBox="1"/>
          <p:nvPr>
            <p:ph idx="1" type="body"/>
          </p:nvPr>
        </p:nvSpPr>
        <p:spPr>
          <a:xfrm>
            <a:off x="1759308" y="2133047"/>
            <a:ext cx="7710141" cy="33533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/>
              <a:t>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47" name="Google Shape;247;p14"/>
          <p:cNvSpPr txBox="1"/>
          <p:nvPr/>
        </p:nvSpPr>
        <p:spPr>
          <a:xfrm>
            <a:off x="5759174" y="6306286"/>
            <a:ext cx="316967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O" sz="1000" u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Creadores de Alegrías y Alivadores de Frustraciones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4"/>
          <p:cNvSpPr txBox="1"/>
          <p:nvPr/>
        </p:nvSpPr>
        <p:spPr>
          <a:xfrm>
            <a:off x="1759308" y="1912648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0216" y="1370983"/>
            <a:ext cx="10421804" cy="4877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96940" y="308026"/>
            <a:ext cx="1189898" cy="1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s-CO" sz="4800"/>
              <a:t>TIPO DE NEGOCIO</a:t>
            </a:r>
            <a:br>
              <a:rPr lang="es-CO" sz="3100"/>
            </a:br>
            <a:endParaRPr sz="3100"/>
          </a:p>
        </p:txBody>
      </p:sp>
      <p:sp>
        <p:nvSpPr>
          <p:cNvPr id="256" name="Google Shape;256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57" name="Google Shape;257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/>
              <a:t>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58" name="Google Shape;258;p15"/>
          <p:cNvSpPr txBox="1"/>
          <p:nvPr>
            <p:ph idx="4" type="body"/>
          </p:nvPr>
        </p:nvSpPr>
        <p:spPr>
          <a:xfrm>
            <a:off x="8345714" y="1131183"/>
            <a:ext cx="3009674" cy="261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CO"/>
              <a:t>Evalúe sus intereses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CO"/>
              <a:t>Sus recursos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CO"/>
              <a:t>Sus expectativas de ganancia </a:t>
            </a:r>
            <a:endParaRPr/>
          </a:p>
        </p:txBody>
      </p:sp>
      <p:sp>
        <p:nvSpPr>
          <p:cNvPr id="259" name="Google Shape;259;p15"/>
          <p:cNvSpPr txBox="1"/>
          <p:nvPr/>
        </p:nvSpPr>
        <p:spPr>
          <a:xfrm>
            <a:off x="1759308" y="1912648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589" y="1133781"/>
            <a:ext cx="7350363" cy="5058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96940" y="308026"/>
            <a:ext cx="1189898" cy="1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6"/>
          <p:cNvSpPr txBox="1"/>
          <p:nvPr>
            <p:ph type="title"/>
          </p:nvPr>
        </p:nvSpPr>
        <p:spPr>
          <a:xfrm>
            <a:off x="1759308" y="326017"/>
            <a:ext cx="9213491" cy="13548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s-CO" sz="4800"/>
              <a:t>CUADRO DE PERFIL</a:t>
            </a:r>
            <a:br>
              <a:rPr lang="es-CO" sz="3100"/>
            </a:br>
            <a:endParaRPr sz="3100"/>
          </a:p>
        </p:txBody>
      </p:sp>
      <p:sp>
        <p:nvSpPr>
          <p:cNvPr id="267" name="Google Shape;267;p16"/>
          <p:cNvSpPr txBox="1"/>
          <p:nvPr>
            <p:ph idx="1" type="body"/>
          </p:nvPr>
        </p:nvSpPr>
        <p:spPr>
          <a:xfrm>
            <a:off x="1759308" y="2133047"/>
            <a:ext cx="7710141" cy="33533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/>
              <a:t>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68" name="Google Shape;26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535" y="1161404"/>
            <a:ext cx="5477639" cy="2648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29195" y="1224111"/>
            <a:ext cx="5770919" cy="2562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4264" y="3883663"/>
            <a:ext cx="5477639" cy="2648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29195" y="3809724"/>
            <a:ext cx="5770919" cy="2848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96940" y="308026"/>
            <a:ext cx="1189898" cy="1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7"/>
          <p:cNvSpPr txBox="1"/>
          <p:nvPr>
            <p:ph type="title"/>
          </p:nvPr>
        </p:nvSpPr>
        <p:spPr>
          <a:xfrm>
            <a:off x="1759308" y="326017"/>
            <a:ext cx="9213491" cy="13548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s-CO" sz="4800"/>
              <a:t>LEAN CANVAS </a:t>
            </a:r>
            <a:br>
              <a:rPr lang="es-CO" sz="3100"/>
            </a:br>
            <a:endParaRPr sz="3100"/>
          </a:p>
        </p:txBody>
      </p:sp>
      <p:sp>
        <p:nvSpPr>
          <p:cNvPr id="278" name="Google Shape;278;p17"/>
          <p:cNvSpPr txBox="1"/>
          <p:nvPr>
            <p:ph idx="1" type="body"/>
          </p:nvPr>
        </p:nvSpPr>
        <p:spPr>
          <a:xfrm>
            <a:off x="1759308" y="2133047"/>
            <a:ext cx="7710141" cy="33533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CO"/>
              <a:t>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79" name="Google Shape;2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4850" y="1066390"/>
            <a:ext cx="9952001" cy="548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96940" y="308026"/>
            <a:ext cx="1189898" cy="1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 txBox="1"/>
          <p:nvPr>
            <p:ph type="title"/>
          </p:nvPr>
        </p:nvSpPr>
        <p:spPr>
          <a:xfrm>
            <a:off x="838200" y="365125"/>
            <a:ext cx="555848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IDEACION </a:t>
            </a: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10208695" y="1"/>
            <a:ext cx="1135066" cy="477997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838200" y="1825625"/>
            <a:ext cx="555848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17780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-CO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Consiste en un proceso intelectual que posibilita crear ideas para resolver un problema particular o para proponer algo nuevo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cap="flat" cmpd="sng" w="1270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"/>
          <p:cNvSpPr/>
          <p:nvPr/>
        </p:nvSpPr>
        <p:spPr>
          <a:xfrm rot="-5400000">
            <a:off x="8912417" y="1218531"/>
            <a:ext cx="2387600" cy="23876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6821310" y="0"/>
            <a:ext cx="2315251" cy="1550992"/>
          </a:xfrm>
          <a:custGeom>
            <a:rect b="b" l="l" r="r" t="t"/>
            <a:pathLst>
              <a:path extrusionOk="0" h="1550992" w="2315251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1" name="Google Shape;111;p2"/>
          <p:cNvCxnSpPr/>
          <p:nvPr/>
        </p:nvCxnSpPr>
        <p:spPr>
          <a:xfrm>
            <a:off x="11724638" y="1331572"/>
            <a:ext cx="0" cy="1597708"/>
          </a:xfrm>
          <a:prstGeom prst="straightConnector1">
            <a:avLst/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112" name="Google Shape;112;p2"/>
          <p:cNvSpPr/>
          <p:nvPr/>
        </p:nvSpPr>
        <p:spPr>
          <a:xfrm>
            <a:off x="11005550" y="4112081"/>
            <a:ext cx="1186451" cy="1771650"/>
          </a:xfrm>
          <a:custGeom>
            <a:rect b="b" l="l" r="r" t="t"/>
            <a:pathLst>
              <a:path extrusionOk="0" h="1771650" w="1186451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/>
          <p:nvPr/>
        </p:nvSpPr>
        <p:spPr>
          <a:xfrm rot="-607105">
            <a:off x="6086940" y="4145122"/>
            <a:ext cx="4083433" cy="4083433"/>
          </a:xfrm>
          <a:prstGeom prst="arc">
            <a:avLst>
              <a:gd fmla="val 16200000" name="adj1"/>
              <a:gd fmla="val 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6821310" y="4962670"/>
            <a:ext cx="2643352" cy="1895331"/>
          </a:xfrm>
          <a:custGeom>
            <a:rect b="b" l="l" r="r" t="t"/>
            <a:pathLst>
              <a:path extrusionOk="0" h="1895331" w="2643352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06217" y="12518"/>
            <a:ext cx="1189898" cy="12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f3e2b08743_0_1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g1f3e2b08743_0_1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O"/>
              <a:t>EL PROTOTIPADO Y LA MODELACION 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1759309" y="2484672"/>
            <a:ext cx="7710141" cy="3170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Probar los aspectos de nuestro producto o servicio contra los requisitos o necesidades del cliente o del usuario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4"/>
          <p:cNvGrpSpPr/>
          <p:nvPr/>
        </p:nvGrpSpPr>
        <p:grpSpPr>
          <a:xfrm>
            <a:off x="6280264" y="1481703"/>
            <a:ext cx="5295778" cy="3866108"/>
            <a:chOff x="0" y="930729"/>
            <a:chExt cx="5295778" cy="3866108"/>
          </a:xfrm>
        </p:grpSpPr>
        <p:sp>
          <p:nvSpPr>
            <p:cNvPr id="128" name="Google Shape;128;p4"/>
            <p:cNvSpPr/>
            <p:nvPr/>
          </p:nvSpPr>
          <p:spPr>
            <a:xfrm>
              <a:off x="0" y="930729"/>
              <a:ext cx="5295778" cy="1718270"/>
            </a:xfrm>
            <a:prstGeom prst="roundRect">
              <a:avLst>
                <a:gd fmla="val 10000" name="adj"/>
              </a:avLst>
            </a:prstGeom>
            <a:solidFill>
              <a:srgbClr val="CFDE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519776" y="1317340"/>
              <a:ext cx="945048" cy="94504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1984602" y="930729"/>
              <a:ext cx="3311175" cy="1718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4"/>
            <p:cNvSpPr txBox="1"/>
            <p:nvPr/>
          </p:nvSpPr>
          <p:spPr>
            <a:xfrm>
              <a:off x="1984602" y="930729"/>
              <a:ext cx="3311175" cy="1718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1850" lIns="181850" spcFirstLastPara="1" rIns="181850" wrap="square" tIns="181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s-CO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Cuestiona las características fundamentales de una situación con las WH QUESTION: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0" y="3078567"/>
              <a:ext cx="5295778" cy="1718270"/>
            </a:xfrm>
            <a:prstGeom prst="roundRect">
              <a:avLst>
                <a:gd fmla="val 10000" name="adj"/>
              </a:avLst>
            </a:prstGeom>
            <a:solidFill>
              <a:srgbClr val="CFDE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519776" y="3465178"/>
              <a:ext cx="945048" cy="94504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1984602" y="3078567"/>
              <a:ext cx="3311175" cy="1718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4"/>
            <p:cNvSpPr txBox="1"/>
            <p:nvPr/>
          </p:nvSpPr>
          <p:spPr>
            <a:xfrm>
              <a:off x="1984602" y="3078567"/>
              <a:ext cx="3311175" cy="1718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1850" lIns="181850" spcFirstLastPara="1" rIns="181850" wrap="square" tIns="181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s-CO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Que, Quien, Cómo, Cuándo y Dónde.  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4"/>
          <p:cNvSpPr txBox="1"/>
          <p:nvPr/>
        </p:nvSpPr>
        <p:spPr>
          <a:xfrm>
            <a:off x="1808936" y="2811270"/>
            <a:ext cx="3473753" cy="2297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s-CO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METODO DE LAS 5W </a:t>
            </a:r>
            <a:br>
              <a:rPr lang="es-CO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s-CO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5"/>
          <p:cNvGrpSpPr/>
          <p:nvPr/>
        </p:nvGrpSpPr>
        <p:grpSpPr>
          <a:xfrm>
            <a:off x="4860303" y="634799"/>
            <a:ext cx="4893751" cy="5602501"/>
            <a:chOff x="625187" y="41241"/>
            <a:chExt cx="4893751" cy="5602501"/>
          </a:xfrm>
        </p:grpSpPr>
        <p:sp>
          <p:nvSpPr>
            <p:cNvPr id="142" name="Google Shape;142;p5"/>
            <p:cNvSpPr/>
            <p:nvPr/>
          </p:nvSpPr>
          <p:spPr>
            <a:xfrm>
              <a:off x="1063937" y="41241"/>
              <a:ext cx="1372500" cy="1372500"/>
            </a:xfrm>
            <a:prstGeom prst="ellipse">
              <a:avLst/>
            </a:prstGeom>
            <a:solidFill>
              <a:srgbClr val="C1D7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1356437" y="333741"/>
              <a:ext cx="787500" cy="7875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625187" y="1841242"/>
              <a:ext cx="225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5"/>
            <p:cNvSpPr txBox="1"/>
            <p:nvPr/>
          </p:nvSpPr>
          <p:spPr>
            <a:xfrm>
              <a:off x="625187" y="1841242"/>
              <a:ext cx="225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lang="es-CO" sz="2300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SOLUCIONAR UN PROBLEMA</a:t>
              </a:r>
              <a:endParaRPr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3707688" y="41241"/>
              <a:ext cx="1372500" cy="1372500"/>
            </a:xfrm>
            <a:prstGeom prst="ellipse">
              <a:avLst/>
            </a:prstGeom>
            <a:solidFill>
              <a:srgbClr val="C1D7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000188" y="333741"/>
              <a:ext cx="787500" cy="7875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3268938" y="1841242"/>
              <a:ext cx="225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5"/>
            <p:cNvSpPr txBox="1"/>
            <p:nvPr/>
          </p:nvSpPr>
          <p:spPr>
            <a:xfrm>
              <a:off x="3268938" y="1841242"/>
              <a:ext cx="225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lang="es-CO" sz="2300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ATENDER UNA NECESIDAD</a:t>
              </a:r>
              <a:endParaRPr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2385813" y="3123742"/>
              <a:ext cx="1372500" cy="1372500"/>
            </a:xfrm>
            <a:prstGeom prst="ellipse">
              <a:avLst/>
            </a:prstGeom>
            <a:solidFill>
              <a:srgbClr val="C1D7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2678313" y="3416242"/>
              <a:ext cx="787500" cy="7875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1947063" y="4923742"/>
              <a:ext cx="225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5"/>
            <p:cNvSpPr txBox="1"/>
            <p:nvPr/>
          </p:nvSpPr>
          <p:spPr>
            <a:xfrm>
              <a:off x="1947063" y="4923742"/>
              <a:ext cx="2250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lang="es-CO" sz="2300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SATISFACER UN DESEO </a:t>
              </a:r>
              <a:endParaRPr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" name="Google Shape;154;p5"/>
          <p:cNvSpPr txBox="1"/>
          <p:nvPr/>
        </p:nvSpPr>
        <p:spPr>
          <a:xfrm flipH="1">
            <a:off x="1812757" y="2782669"/>
            <a:ext cx="208547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 DE LA IDEA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 txBox="1"/>
          <p:nvPr/>
        </p:nvSpPr>
        <p:spPr>
          <a:xfrm>
            <a:off x="1759308" y="1656478"/>
            <a:ext cx="7710141" cy="35450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METODO DO IT: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Define: define el problema ( dos palabras)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Open: libera la mente, estimúlate con ideas frescas ( ridículas)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Identify: identifica la mejor solución al problema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Transform: transforma la idea en acción 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1759309" y="326017"/>
            <a:ext cx="7710140" cy="10772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7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s-CO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IDENTIFICAR EL PROBLEMA </a:t>
            </a:r>
            <a:br>
              <a:rPr lang="es-CO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f3e2b08743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f3e2b08743_0_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 txBox="1"/>
          <p:nvPr/>
        </p:nvSpPr>
        <p:spPr>
          <a:xfrm>
            <a:off x="1759309" y="326017"/>
            <a:ext cx="7710140" cy="10772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7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s-CO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CONOCER EL CONSUMIDOR</a:t>
            </a:r>
            <a:br>
              <a:rPr lang="es-CO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"/>
          <p:cNvSpPr txBox="1"/>
          <p:nvPr/>
        </p:nvSpPr>
        <p:spPr>
          <a:xfrm>
            <a:off x="1759308" y="1591733"/>
            <a:ext cx="7710141" cy="35450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METODO JOBS TO BE DONE: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Lista tus posibles clientes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Idéntica que trabajo hará tu producto para cada cliente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2020-10-01T23:51:28Z</dcterms:created>
  <dc:creator>Jorge Enrique Pedraza Sanchez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299739c-ad3d-4908-806e-4d91151a6e13_Enabled">
    <vt:lpwstr>true</vt:lpwstr>
  </property>
  <property fmtid="{D5CDD505-2E9C-101B-9397-08002B2CF9AE}" pid="3" name="MSIP_Label_1299739c-ad3d-4908-806e-4d91151a6e13_Method">
    <vt:lpwstr>Standard</vt:lpwstr>
  </property>
  <property fmtid="{D5CDD505-2E9C-101B-9397-08002B2CF9AE}" pid="4" name="MSIP_Label_1299739c-ad3d-4908-806e-4d91151a6e13_Name">
    <vt:lpwstr>All Employees (Unrestricted)</vt:lpwstr>
  </property>
  <property fmtid="{D5CDD505-2E9C-101B-9397-08002B2CF9AE}" pid="5" name="MSIP_Label_1299739c-ad3d-4908-806e-4d91151a6e13_SiteId">
    <vt:lpwstr>cbc2c381-2f2e-4d93-91d1-506c9316ace7</vt:lpwstr>
  </property>
  <property fmtid="{D5CDD505-2E9C-101B-9397-08002B2CF9AE}" pid="6" name="MSIP_Label_1299739c-ad3d-4908-806e-4d91151a6e13_ContentBits">
    <vt:lpwstr>0</vt:lpwstr>
  </property>
  <property fmtid="{D5CDD505-2E9C-101B-9397-08002B2CF9AE}" pid="7" name="MSIP_Label_1299739c-ad3d-4908-806e-4d91151a6e13_SetDate">
    <vt:lpwstr>2022-08-12T19:17:55Z</vt:lpwstr>
  </property>
  <property fmtid="{D5CDD505-2E9C-101B-9397-08002B2CF9AE}" pid="8" name="MSIP_Label_1299739c-ad3d-4908-806e-4d91151a6e13_ActionId">
    <vt:lpwstr>8c6bc714-34a9-4b82-914e-50b1377a2da4</vt:lpwstr>
  </property>
</Properties>
</file>