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2"/>
  </p:notesMasterIdLst>
  <p:sldIdLst>
    <p:sldId id="457" r:id="rId5"/>
    <p:sldId id="359" r:id="rId6"/>
    <p:sldId id="466" r:id="rId7"/>
    <p:sldId id="459" r:id="rId8"/>
    <p:sldId id="460" r:id="rId9"/>
    <p:sldId id="467"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462" r:id="rId93"/>
    <p:sldId id="349" r:id="rId94"/>
    <p:sldId id="350" r:id="rId95"/>
    <p:sldId id="351" r:id="rId96"/>
    <p:sldId id="463" r:id="rId97"/>
    <p:sldId id="455" r:id="rId98"/>
    <p:sldId id="454" r:id="rId99"/>
    <p:sldId id="453" r:id="rId100"/>
    <p:sldId id="262" r:id="rId101"/>
  </p:sldIdLst>
  <p:sldSz cx="9144000" cy="5143500" type="screen16x9"/>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FF00"/>
    <a:srgbClr val="FF66CC"/>
    <a:srgbClr val="CC0099"/>
    <a:srgbClr val="CCFF33"/>
    <a:srgbClr val="66CCFF"/>
    <a:srgbClr val="0066FF"/>
    <a:srgbClr val="FFFF66"/>
    <a:srgbClr val="FFCC00"/>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8" autoAdjust="0"/>
    <p:restoredTop sz="96357" autoAdjust="0"/>
  </p:normalViewPr>
  <p:slideViewPr>
    <p:cSldViewPr snapToGrid="0" snapToObjects="1">
      <p:cViewPr varScale="1">
        <p:scale>
          <a:sx n="88" d="100"/>
          <a:sy n="88" d="100"/>
        </p:scale>
        <p:origin x="828" y="7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notesMaster" Target="notesMasters/notesMaster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4FDD72-8CA4-4EC7-BB51-3A356ECC6E80}" type="datetimeFigureOut">
              <a:rPr lang="es-CO" smtClean="0"/>
              <a:t>8/02/2022</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C27C22-F3D5-41CC-87A8-9D3275AF2AFF}" type="slidenum">
              <a:rPr lang="es-CO" smtClean="0"/>
              <a:t>‹Nº›</a:t>
            </a:fld>
            <a:endParaRPr lang="es-CO"/>
          </a:p>
        </p:txBody>
      </p:sp>
    </p:spTree>
    <p:extLst>
      <p:ext uri="{BB962C8B-B14F-4D97-AF65-F5344CB8AC3E}">
        <p14:creationId xmlns:p14="http://schemas.microsoft.com/office/powerpoint/2010/main" val="1196591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4" name="Google Shape;274;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9" name="Google Shape;29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1200" b="0" i="0" u="none" strike="noStrike">
                <a:solidFill>
                  <a:schemeClr val="dk1"/>
                </a:solidFill>
                <a:latin typeface="Calibri"/>
                <a:ea typeface="Calibri"/>
                <a:cs typeface="Calibri"/>
                <a:sym typeface="Calibri"/>
              </a:rPr>
              <a:t>Ese valle que les mostré al principio estaba teniendo muchos problemas para ser un jugador competitivo en la llamada economía industrial tradicional. Por temas geográficos, sociales, económicos. En los 70’s Medellín basó parte de su economía en el textil. Coltejer, que representa el edificio más alto de la ciudad, fue el principal dinamizador de la economía durante esos años.</a:t>
            </a:r>
            <a:endParaRPr b="0"/>
          </a:p>
          <a:p>
            <a:pPr marL="0" lvl="0" indent="0" algn="l" rtl="0">
              <a:lnSpc>
                <a:spcPct val="100000"/>
              </a:lnSpc>
              <a:spcBef>
                <a:spcPts val="0"/>
              </a:spcBef>
              <a:spcAft>
                <a:spcPts val="0"/>
              </a:spcAft>
              <a:buSzPts val="1400"/>
              <a:buNone/>
            </a:pPr>
            <a:br>
              <a:rPr lang="es-ES"/>
            </a:br>
            <a:endParaRPr/>
          </a:p>
        </p:txBody>
      </p:sp>
      <p:sp>
        <p:nvSpPr>
          <p:cNvPr id="322" name="Google Shape;322;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ES"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7" name="Google Shape;33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3" name="Google Shape;36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4" name="Google Shape;384;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5" name="Google Shape;405;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0" name="Google Shape;430;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54" name="Google Shape;454;p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ES"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6" name="Google Shape;476;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1C27C22-F3D5-41CC-87A8-9D3275AF2AFF}" type="slidenum">
              <a:rPr lang="es-CO" smtClean="0"/>
              <a:t>2</a:t>
            </a:fld>
            <a:endParaRPr lang="es-CO"/>
          </a:p>
        </p:txBody>
      </p:sp>
    </p:spTree>
    <p:extLst>
      <p:ext uri="{BB962C8B-B14F-4D97-AF65-F5344CB8AC3E}">
        <p14:creationId xmlns:p14="http://schemas.microsoft.com/office/powerpoint/2010/main" val="2375197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0" name="Google Shape;500;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2" name="Google Shape;522;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4" name="Google Shape;544;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69" name="Google Shape;569;p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ES"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2" name="Google Shape;59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7" name="Google Shape;617;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p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1200" b="0" i="0" u="none" strike="noStrike">
                <a:solidFill>
                  <a:schemeClr val="dk1"/>
                </a:solidFill>
                <a:latin typeface="Calibri"/>
                <a:ea typeface="Calibri"/>
                <a:cs typeface="Calibri"/>
                <a:sym typeface="Calibri"/>
              </a:rPr>
              <a:t>Por eso decidimos pasarnos a una economía del conocimiento. En la que </a:t>
            </a:r>
            <a:endParaRPr b="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s-ES"/>
              <a:t>CIEMTO</a:t>
            </a:r>
            <a:br>
              <a:rPr lang="es-ES"/>
            </a:br>
            <a:endParaRPr/>
          </a:p>
        </p:txBody>
      </p:sp>
      <p:sp>
        <p:nvSpPr>
          <p:cNvPr id="639" name="Google Shape;639;p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ES" sz="1400" b="0" i="0" u="none" strike="noStrike" cap="none">
                <a:solidFill>
                  <a:srgbClr val="000000"/>
                </a:solidFill>
                <a:latin typeface="Arial"/>
                <a:ea typeface="Arial"/>
                <a:cs typeface="Arial"/>
                <a:sym typeface="Arial"/>
              </a:rPr>
              <a:t>26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1" name="Google Shape;661;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2" name="Google Shape;682;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3" name="Google Shape;703;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1C27C22-F3D5-41CC-87A8-9D3275AF2AFF}" type="slidenum">
              <a:rPr lang="es-CO" smtClean="0"/>
              <a:t>3</a:t>
            </a:fld>
            <a:endParaRPr lang="es-CO"/>
          </a:p>
        </p:txBody>
      </p:sp>
    </p:spTree>
    <p:extLst>
      <p:ext uri="{BB962C8B-B14F-4D97-AF65-F5344CB8AC3E}">
        <p14:creationId xmlns:p14="http://schemas.microsoft.com/office/powerpoint/2010/main" val="9317716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6" name="Google Shape;72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48" name="Google Shape;74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82" name="Google Shape;782;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3" name="Google Shape;803;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3" name="Google Shape;823;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2" name="Google Shape;842;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5" name="Google Shape;855;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3" name="Google Shape;873;p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874" name="Google Shape;874;p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ES" sz="1400" b="0" i="0" u="none" strike="noStrike" cap="none">
                <a:solidFill>
                  <a:srgbClr val="000000"/>
                </a:solidFill>
                <a:latin typeface="Arial"/>
                <a:ea typeface="Arial"/>
                <a:cs typeface="Arial"/>
                <a:sym typeface="Arial"/>
              </a:rPr>
              <a:t>37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9" name="Google Shape;889;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Google Shape;903;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4" name="Google Shape;904;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1200" b="0" i="0" u="none" strike="noStrike">
                <a:solidFill>
                  <a:schemeClr val="dk1"/>
                </a:solidFill>
                <a:latin typeface="Calibri"/>
                <a:ea typeface="Calibri"/>
                <a:cs typeface="Calibri"/>
                <a:sym typeface="Calibri"/>
              </a:rPr>
              <a:t>Esa es la historia que vengo a contarles hoy: la historia de la transformación de Medellín.</a:t>
            </a:r>
            <a:endParaRPr b="0"/>
          </a:p>
          <a:p>
            <a:pPr marL="0" lvl="0" indent="0" algn="l" rtl="0">
              <a:lnSpc>
                <a:spcPct val="100000"/>
              </a:lnSpc>
              <a:spcBef>
                <a:spcPts val="0"/>
              </a:spcBef>
              <a:spcAft>
                <a:spcPts val="0"/>
              </a:spcAft>
              <a:buSzPts val="1400"/>
              <a:buNone/>
            </a:pPr>
            <a:br>
              <a:rPr lang="es-ES" b="0"/>
            </a:br>
            <a:endParaRPr/>
          </a:p>
        </p:txBody>
      </p:sp>
      <p:sp>
        <p:nvSpPr>
          <p:cNvPr id="161" name="Google Shape;161;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ES"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0" name="Google Shape;920;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5" name="Google Shape;935;p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1200" b="0" i="0" u="none" strike="noStrike" dirty="0">
                <a:solidFill>
                  <a:schemeClr val="dk1"/>
                </a:solidFill>
                <a:latin typeface="Calibri"/>
                <a:ea typeface="Calibri"/>
                <a:cs typeface="Calibri"/>
                <a:sym typeface="Calibri"/>
              </a:rPr>
              <a:t>Por eso decidimos pasarnos a una economía del conocimiento. En la que </a:t>
            </a:r>
            <a:endParaRPr b="0"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s-ES" dirty="0"/>
              <a:t>CIEMTO</a:t>
            </a:r>
            <a:br>
              <a:rPr lang="es-ES" dirty="0"/>
            </a:br>
            <a:endParaRPr dirty="0"/>
          </a:p>
        </p:txBody>
      </p:sp>
      <p:sp>
        <p:nvSpPr>
          <p:cNvPr id="936" name="Google Shape;936;p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ES" sz="1400" b="0" i="0" u="none" strike="noStrike" cap="none">
                <a:solidFill>
                  <a:srgbClr val="000000"/>
                </a:solidFill>
                <a:latin typeface="Arial"/>
                <a:ea typeface="Arial"/>
                <a:cs typeface="Arial"/>
                <a:sym typeface="Arial"/>
              </a:rPr>
              <a:t>41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52" name="Google Shape;952;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8" name="Google Shape;968;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3" name="Google Shape;983;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001" name="Google Shape;1001;p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ES" sz="1400" b="0" i="0" u="none" strike="noStrike" cap="none">
                <a:solidFill>
                  <a:srgbClr val="000000"/>
                </a:solidFill>
                <a:latin typeface="Arial"/>
                <a:ea typeface="Arial"/>
                <a:cs typeface="Arial"/>
                <a:sym typeface="Arial"/>
              </a:rPr>
              <a:t>45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9" name="Google Shape;1019;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7" name="Google Shape;1037;p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0"/>
        <p:cNvGrpSpPr/>
        <p:nvPr/>
      </p:nvGrpSpPr>
      <p:grpSpPr>
        <a:xfrm>
          <a:off x="0" y="0"/>
          <a:ext cx="0" cy="0"/>
          <a:chOff x="0" y="0"/>
          <a:chExt cx="0" cy="0"/>
        </a:xfrm>
      </p:grpSpPr>
      <p:sp>
        <p:nvSpPr>
          <p:cNvPr id="1051" name="Google Shape;1051;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2" name="Google Shape;1052;p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1200" b="0" i="0" u="none" strike="noStrike">
                <a:solidFill>
                  <a:schemeClr val="dk1"/>
                </a:solidFill>
                <a:latin typeface="Calibri"/>
                <a:ea typeface="Calibri"/>
                <a:cs typeface="Calibri"/>
                <a:sym typeface="Calibri"/>
              </a:rPr>
              <a:t>Por eso decidimos pasarnos a una economía del conocimiento. En la que </a:t>
            </a:r>
            <a:endParaRPr b="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s-ES"/>
              <a:t>CIEMTO</a:t>
            </a:r>
            <a:br>
              <a:rPr lang="es-ES"/>
            </a:br>
            <a:endParaRPr/>
          </a:p>
        </p:txBody>
      </p:sp>
      <p:sp>
        <p:nvSpPr>
          <p:cNvPr id="1053" name="Google Shape;1053;p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ES" sz="1400" b="0" i="0" u="none" strike="noStrike" cap="none">
                <a:solidFill>
                  <a:srgbClr val="000000"/>
                </a:solidFill>
                <a:latin typeface="Arial"/>
                <a:ea typeface="Arial"/>
                <a:cs typeface="Arial"/>
                <a:sym typeface="Arial"/>
              </a:rPr>
              <a:t>48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8"/>
        <p:cNvGrpSpPr/>
        <p:nvPr/>
      </p:nvGrpSpPr>
      <p:grpSpPr>
        <a:xfrm>
          <a:off x="0" y="0"/>
          <a:ext cx="0" cy="0"/>
          <a:chOff x="0" y="0"/>
          <a:chExt cx="0" cy="0"/>
        </a:xfrm>
      </p:grpSpPr>
      <p:sp>
        <p:nvSpPr>
          <p:cNvPr id="1069" name="Google Shape;1069;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0" name="Google Shape;1070;p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 name="Google Shape;18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0"/>
        <p:cNvGrpSpPr/>
        <p:nvPr/>
      </p:nvGrpSpPr>
      <p:grpSpPr>
        <a:xfrm>
          <a:off x="0" y="0"/>
          <a:ext cx="0" cy="0"/>
          <a:chOff x="0" y="0"/>
          <a:chExt cx="0" cy="0"/>
        </a:xfrm>
      </p:grpSpPr>
      <p:sp>
        <p:nvSpPr>
          <p:cNvPr id="1081" name="Google Shape;1081;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2" name="Google Shape;1082;p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8" name="Google Shape;1098;p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5"/>
        <p:cNvGrpSpPr/>
        <p:nvPr/>
      </p:nvGrpSpPr>
      <p:grpSpPr>
        <a:xfrm>
          <a:off x="0" y="0"/>
          <a:ext cx="0" cy="0"/>
          <a:chOff x="0" y="0"/>
          <a:chExt cx="0" cy="0"/>
        </a:xfrm>
      </p:grpSpPr>
      <p:sp>
        <p:nvSpPr>
          <p:cNvPr id="1116" name="Google Shape;1116;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7" name="Google Shape;1117;p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1"/>
        <p:cNvGrpSpPr/>
        <p:nvPr/>
      </p:nvGrpSpPr>
      <p:grpSpPr>
        <a:xfrm>
          <a:off x="0" y="0"/>
          <a:ext cx="0" cy="0"/>
          <a:chOff x="0" y="0"/>
          <a:chExt cx="0" cy="0"/>
        </a:xfrm>
      </p:grpSpPr>
      <p:sp>
        <p:nvSpPr>
          <p:cNvPr id="1132" name="Google Shape;1132;p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133" name="Google Shape;1133;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9" name="Google Shape;1149;p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4" name="Google Shape;1164;p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1200" b="0" i="0" u="none" strike="noStrike">
                <a:solidFill>
                  <a:schemeClr val="dk1"/>
                </a:solidFill>
                <a:latin typeface="Calibri"/>
                <a:ea typeface="Calibri"/>
                <a:cs typeface="Calibri"/>
                <a:sym typeface="Calibri"/>
              </a:rPr>
              <a:t>Por eso decidimos pasarnos a una economía del conocimiento. En la que </a:t>
            </a:r>
            <a:endParaRPr b="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s-ES"/>
              <a:t>CIEMTO</a:t>
            </a:r>
            <a:br>
              <a:rPr lang="es-ES"/>
            </a:br>
            <a:endParaRPr/>
          </a:p>
        </p:txBody>
      </p:sp>
      <p:sp>
        <p:nvSpPr>
          <p:cNvPr id="1165" name="Google Shape;1165;p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ES" sz="1400" b="0" i="0" u="none" strike="noStrike" cap="none">
                <a:solidFill>
                  <a:srgbClr val="000000"/>
                </a:solidFill>
                <a:latin typeface="Arial"/>
                <a:ea typeface="Arial"/>
                <a:cs typeface="Arial"/>
                <a:sym typeface="Arial"/>
              </a:rPr>
              <a:t>55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0"/>
        <p:cNvGrpSpPr/>
        <p:nvPr/>
      </p:nvGrpSpPr>
      <p:grpSpPr>
        <a:xfrm>
          <a:off x="0" y="0"/>
          <a:ext cx="0" cy="0"/>
          <a:chOff x="0" y="0"/>
          <a:chExt cx="0" cy="0"/>
        </a:xfrm>
      </p:grpSpPr>
      <p:sp>
        <p:nvSpPr>
          <p:cNvPr id="1181" name="Google Shape;1181;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2" name="Google Shape;1182;p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p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98" name="Google Shape;1198;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4" name="Google Shape;1214;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5"/>
        <p:cNvGrpSpPr/>
        <p:nvPr/>
      </p:nvGrpSpPr>
      <p:grpSpPr>
        <a:xfrm>
          <a:off x="0" y="0"/>
          <a:ext cx="0" cy="0"/>
          <a:chOff x="0" y="0"/>
          <a:chExt cx="0" cy="0"/>
        </a:xfrm>
      </p:grpSpPr>
      <p:sp>
        <p:nvSpPr>
          <p:cNvPr id="1226" name="Google Shape;1226;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7" name="Google Shape;1227;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1C27C22-F3D5-41CC-87A8-9D3275AF2AFF}" type="slidenum">
              <a:rPr lang="es-CO" smtClean="0"/>
              <a:t>6</a:t>
            </a:fld>
            <a:endParaRPr lang="es-CO"/>
          </a:p>
        </p:txBody>
      </p:sp>
    </p:spTree>
    <p:extLst>
      <p:ext uri="{BB962C8B-B14F-4D97-AF65-F5344CB8AC3E}">
        <p14:creationId xmlns:p14="http://schemas.microsoft.com/office/powerpoint/2010/main" val="20214621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4"/>
        <p:cNvGrpSpPr/>
        <p:nvPr/>
      </p:nvGrpSpPr>
      <p:grpSpPr>
        <a:xfrm>
          <a:off x="0" y="0"/>
          <a:ext cx="0" cy="0"/>
          <a:chOff x="0" y="0"/>
          <a:chExt cx="0" cy="0"/>
        </a:xfrm>
      </p:grpSpPr>
      <p:sp>
        <p:nvSpPr>
          <p:cNvPr id="1245" name="Google Shape;1245;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6" name="Google Shape;1246;p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0"/>
        <p:cNvGrpSpPr/>
        <p:nvPr/>
      </p:nvGrpSpPr>
      <p:grpSpPr>
        <a:xfrm>
          <a:off x="0" y="0"/>
          <a:ext cx="0" cy="0"/>
          <a:chOff x="0" y="0"/>
          <a:chExt cx="0" cy="0"/>
        </a:xfrm>
      </p:grpSpPr>
      <p:sp>
        <p:nvSpPr>
          <p:cNvPr id="1261" name="Google Shape;1261;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2" name="Google Shape;1262;p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4"/>
        <p:cNvGrpSpPr/>
        <p:nvPr/>
      </p:nvGrpSpPr>
      <p:grpSpPr>
        <a:xfrm>
          <a:off x="0" y="0"/>
          <a:ext cx="0" cy="0"/>
          <a:chOff x="0" y="0"/>
          <a:chExt cx="0" cy="0"/>
        </a:xfrm>
      </p:grpSpPr>
      <p:sp>
        <p:nvSpPr>
          <p:cNvPr id="1275" name="Google Shape;1275;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6" name="Google Shape;1276;p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6" name="Google Shape;1296;p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3" name="Google Shape;1313;p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1"/>
        <p:cNvGrpSpPr/>
        <p:nvPr/>
      </p:nvGrpSpPr>
      <p:grpSpPr>
        <a:xfrm>
          <a:off x="0" y="0"/>
          <a:ext cx="0" cy="0"/>
          <a:chOff x="0" y="0"/>
          <a:chExt cx="0" cy="0"/>
        </a:xfrm>
      </p:grpSpPr>
      <p:sp>
        <p:nvSpPr>
          <p:cNvPr id="1332" name="Google Shape;1332;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3" name="Google Shape;1333;p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0"/>
        <p:cNvGrpSpPr/>
        <p:nvPr/>
      </p:nvGrpSpPr>
      <p:grpSpPr>
        <a:xfrm>
          <a:off x="0" y="0"/>
          <a:ext cx="0" cy="0"/>
          <a:chOff x="0" y="0"/>
          <a:chExt cx="0" cy="0"/>
        </a:xfrm>
      </p:grpSpPr>
      <p:sp>
        <p:nvSpPr>
          <p:cNvPr id="1351" name="Google Shape;1351;p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2" name="Google Shape;1352;p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0"/>
        <p:cNvGrpSpPr/>
        <p:nvPr/>
      </p:nvGrpSpPr>
      <p:grpSpPr>
        <a:xfrm>
          <a:off x="0" y="0"/>
          <a:ext cx="0" cy="0"/>
          <a:chOff x="0" y="0"/>
          <a:chExt cx="0" cy="0"/>
        </a:xfrm>
      </p:grpSpPr>
      <p:sp>
        <p:nvSpPr>
          <p:cNvPr id="1371" name="Google Shape;1371;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2" name="Google Shape;1372;p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6"/>
        <p:cNvGrpSpPr/>
        <p:nvPr/>
      </p:nvGrpSpPr>
      <p:grpSpPr>
        <a:xfrm>
          <a:off x="0" y="0"/>
          <a:ext cx="0" cy="0"/>
          <a:chOff x="0" y="0"/>
          <a:chExt cx="0" cy="0"/>
        </a:xfrm>
      </p:grpSpPr>
      <p:sp>
        <p:nvSpPr>
          <p:cNvPr id="1387" name="Google Shape;1387;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8" name="Google Shape;1388;p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Google Shape;1412;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3" name="Google Shape;1413;p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14" name="Google Shape;1414;p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ES" sz="1400" b="0" i="0" u="none" strike="noStrike" cap="none">
                <a:solidFill>
                  <a:srgbClr val="000000"/>
                </a:solidFill>
                <a:latin typeface="Arial"/>
                <a:ea typeface="Arial"/>
                <a:cs typeface="Arial"/>
                <a:sym typeface="Arial"/>
              </a:rPr>
              <a:t>69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7" name="Google Shape;217;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9"/>
        <p:cNvGrpSpPr/>
        <p:nvPr/>
      </p:nvGrpSpPr>
      <p:grpSpPr>
        <a:xfrm>
          <a:off x="0" y="0"/>
          <a:ext cx="0" cy="0"/>
          <a:chOff x="0" y="0"/>
          <a:chExt cx="0" cy="0"/>
        </a:xfrm>
      </p:grpSpPr>
      <p:sp>
        <p:nvSpPr>
          <p:cNvPr id="1430" name="Google Shape;1430;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1" name="Google Shape;1431;p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8"/>
        <p:cNvGrpSpPr/>
        <p:nvPr/>
      </p:nvGrpSpPr>
      <p:grpSpPr>
        <a:xfrm>
          <a:off x="0" y="0"/>
          <a:ext cx="0" cy="0"/>
          <a:chOff x="0" y="0"/>
          <a:chExt cx="0" cy="0"/>
        </a:xfrm>
      </p:grpSpPr>
      <p:sp>
        <p:nvSpPr>
          <p:cNvPr id="1449" name="Google Shape;1449;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0" name="Google Shape;1450;p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8"/>
        <p:cNvGrpSpPr/>
        <p:nvPr/>
      </p:nvGrpSpPr>
      <p:grpSpPr>
        <a:xfrm>
          <a:off x="0" y="0"/>
          <a:ext cx="0" cy="0"/>
          <a:chOff x="0" y="0"/>
          <a:chExt cx="0" cy="0"/>
        </a:xfrm>
      </p:grpSpPr>
      <p:sp>
        <p:nvSpPr>
          <p:cNvPr id="1469" name="Google Shape;1469;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0" name="Google Shape;1470;p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1"/>
        <p:cNvGrpSpPr/>
        <p:nvPr/>
      </p:nvGrpSpPr>
      <p:grpSpPr>
        <a:xfrm>
          <a:off x="0" y="0"/>
          <a:ext cx="0" cy="0"/>
          <a:chOff x="0" y="0"/>
          <a:chExt cx="0" cy="0"/>
        </a:xfrm>
      </p:grpSpPr>
      <p:sp>
        <p:nvSpPr>
          <p:cNvPr id="1492" name="Google Shape;1492;p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3" name="Google Shape;1493;p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1"/>
        <p:cNvGrpSpPr/>
        <p:nvPr/>
      </p:nvGrpSpPr>
      <p:grpSpPr>
        <a:xfrm>
          <a:off x="0" y="0"/>
          <a:ext cx="0" cy="0"/>
          <a:chOff x="0" y="0"/>
          <a:chExt cx="0" cy="0"/>
        </a:xfrm>
      </p:grpSpPr>
      <p:sp>
        <p:nvSpPr>
          <p:cNvPr id="1512" name="Google Shape;1512;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3" name="Google Shape;1513;p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1200" b="0" i="0" u="none" strike="noStrike">
                <a:solidFill>
                  <a:schemeClr val="dk1"/>
                </a:solidFill>
                <a:latin typeface="Calibri"/>
                <a:ea typeface="Calibri"/>
                <a:cs typeface="Calibri"/>
                <a:sym typeface="Calibri"/>
              </a:rPr>
              <a:t>Por eso decidimos pasarnos a una economía del conocimiento. En la que </a:t>
            </a:r>
            <a:endParaRPr b="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s-ES"/>
              <a:t>CIEMTO</a:t>
            </a:r>
            <a:br>
              <a:rPr lang="es-ES"/>
            </a:br>
            <a:endParaRPr/>
          </a:p>
        </p:txBody>
      </p:sp>
      <p:sp>
        <p:nvSpPr>
          <p:cNvPr id="1514" name="Google Shape;1514;p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ES" sz="1400" b="0" i="0" u="none" strike="noStrike" cap="none">
                <a:solidFill>
                  <a:srgbClr val="000000"/>
                </a:solidFill>
                <a:latin typeface="Arial"/>
                <a:ea typeface="Arial"/>
                <a:cs typeface="Arial"/>
                <a:sym typeface="Arial"/>
              </a:rPr>
              <a:t>74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p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6" name="Google Shape;1536;p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4"/>
        <p:cNvGrpSpPr/>
        <p:nvPr/>
      </p:nvGrpSpPr>
      <p:grpSpPr>
        <a:xfrm>
          <a:off x="0" y="0"/>
          <a:ext cx="0" cy="0"/>
          <a:chOff x="0" y="0"/>
          <a:chExt cx="0" cy="0"/>
        </a:xfrm>
      </p:grpSpPr>
      <p:sp>
        <p:nvSpPr>
          <p:cNvPr id="1555" name="Google Shape;1555;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6" name="Google Shape;1556;p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5"/>
        <p:cNvGrpSpPr/>
        <p:nvPr/>
      </p:nvGrpSpPr>
      <p:grpSpPr>
        <a:xfrm>
          <a:off x="0" y="0"/>
          <a:ext cx="0" cy="0"/>
          <a:chOff x="0" y="0"/>
          <a:chExt cx="0" cy="0"/>
        </a:xfrm>
      </p:grpSpPr>
      <p:sp>
        <p:nvSpPr>
          <p:cNvPr id="1576" name="Google Shape;1576;p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7" name="Google Shape;1577;p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5"/>
        <p:cNvGrpSpPr/>
        <p:nvPr/>
      </p:nvGrpSpPr>
      <p:grpSpPr>
        <a:xfrm>
          <a:off x="0" y="0"/>
          <a:ext cx="0" cy="0"/>
          <a:chOff x="0" y="0"/>
          <a:chExt cx="0" cy="0"/>
        </a:xfrm>
      </p:grpSpPr>
      <p:sp>
        <p:nvSpPr>
          <p:cNvPr id="1596" name="Google Shape;1596;p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7" name="Google Shape;1597;p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7"/>
        <p:cNvGrpSpPr/>
        <p:nvPr/>
      </p:nvGrpSpPr>
      <p:grpSpPr>
        <a:xfrm>
          <a:off x="0" y="0"/>
          <a:ext cx="0" cy="0"/>
          <a:chOff x="0" y="0"/>
          <a:chExt cx="0" cy="0"/>
        </a:xfrm>
      </p:grpSpPr>
      <p:sp>
        <p:nvSpPr>
          <p:cNvPr id="1618" name="Google Shape;1618;p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19" name="Google Shape;1619;p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6" name="Google Shape;23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7"/>
        <p:cNvGrpSpPr/>
        <p:nvPr/>
      </p:nvGrpSpPr>
      <p:grpSpPr>
        <a:xfrm>
          <a:off x="0" y="0"/>
          <a:ext cx="0" cy="0"/>
          <a:chOff x="0" y="0"/>
          <a:chExt cx="0" cy="0"/>
        </a:xfrm>
      </p:grpSpPr>
      <p:sp>
        <p:nvSpPr>
          <p:cNvPr id="1638" name="Google Shape;1638;p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9" name="Google Shape;1639;p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7"/>
        <p:cNvGrpSpPr/>
        <p:nvPr/>
      </p:nvGrpSpPr>
      <p:grpSpPr>
        <a:xfrm>
          <a:off x="0" y="0"/>
          <a:ext cx="0" cy="0"/>
          <a:chOff x="0" y="0"/>
          <a:chExt cx="0" cy="0"/>
        </a:xfrm>
      </p:grpSpPr>
      <p:sp>
        <p:nvSpPr>
          <p:cNvPr id="1658" name="Google Shape;1658;p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9" name="Google Shape;1659;p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6"/>
        <p:cNvGrpSpPr/>
        <p:nvPr/>
      </p:nvGrpSpPr>
      <p:grpSpPr>
        <a:xfrm>
          <a:off x="0" y="0"/>
          <a:ext cx="0" cy="0"/>
          <a:chOff x="0" y="0"/>
          <a:chExt cx="0" cy="0"/>
        </a:xfrm>
      </p:grpSpPr>
      <p:sp>
        <p:nvSpPr>
          <p:cNvPr id="1677" name="Google Shape;1677;p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8" name="Google Shape;1678;p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p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7" name="Google Shape;1697;p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3"/>
        <p:cNvGrpSpPr/>
        <p:nvPr/>
      </p:nvGrpSpPr>
      <p:grpSpPr>
        <a:xfrm>
          <a:off x="0" y="0"/>
          <a:ext cx="0" cy="0"/>
          <a:chOff x="0" y="0"/>
          <a:chExt cx="0" cy="0"/>
        </a:xfrm>
      </p:grpSpPr>
      <p:sp>
        <p:nvSpPr>
          <p:cNvPr id="1714" name="Google Shape;1714;p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5" name="Google Shape;1715;p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4"/>
        <p:cNvGrpSpPr/>
        <p:nvPr/>
      </p:nvGrpSpPr>
      <p:grpSpPr>
        <a:xfrm>
          <a:off x="0" y="0"/>
          <a:ext cx="0" cy="0"/>
          <a:chOff x="0" y="0"/>
          <a:chExt cx="0" cy="0"/>
        </a:xfrm>
      </p:grpSpPr>
      <p:sp>
        <p:nvSpPr>
          <p:cNvPr id="1735" name="Google Shape;1735;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6" name="Google Shape;1736;p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1200" b="0" i="0" u="none" strike="noStrike">
                <a:solidFill>
                  <a:schemeClr val="dk1"/>
                </a:solidFill>
                <a:latin typeface="Calibri"/>
                <a:ea typeface="Calibri"/>
                <a:cs typeface="Calibri"/>
                <a:sym typeface="Calibri"/>
              </a:rPr>
              <a:t>Ese valle que les mostré al principio estaba teniendo muchos problemas para ser un jugador competitivo en la llamada economía industrial tradicional. Por temas geográficos, sociales, económicos. En los 70’s Medellín basó parte de su economía en el textil. Coltejer, que representa el edificio más alto de la ciudad, fue el principal dinamizador de la economía durante esos años.</a:t>
            </a:r>
            <a:endParaRPr b="0"/>
          </a:p>
          <a:p>
            <a:pPr marL="0" lvl="0" indent="0" algn="l" rtl="0">
              <a:lnSpc>
                <a:spcPct val="100000"/>
              </a:lnSpc>
              <a:spcBef>
                <a:spcPts val="0"/>
              </a:spcBef>
              <a:spcAft>
                <a:spcPts val="0"/>
              </a:spcAft>
              <a:buSzPts val="1400"/>
              <a:buNone/>
            </a:pPr>
            <a:br>
              <a:rPr lang="es-ES"/>
            </a:br>
            <a:endParaRPr/>
          </a:p>
        </p:txBody>
      </p:sp>
      <p:sp>
        <p:nvSpPr>
          <p:cNvPr id="1737" name="Google Shape;1737;p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ES" sz="1400" b="0" i="0" u="none" strike="noStrike" cap="none">
                <a:solidFill>
                  <a:srgbClr val="000000"/>
                </a:solidFill>
                <a:latin typeface="Arial"/>
                <a:ea typeface="Arial"/>
                <a:cs typeface="Arial"/>
                <a:sym typeface="Arial"/>
              </a:rPr>
              <a:t>85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4"/>
        <p:cNvGrpSpPr/>
        <p:nvPr/>
      </p:nvGrpSpPr>
      <p:grpSpPr>
        <a:xfrm>
          <a:off x="0" y="0"/>
          <a:ext cx="0" cy="0"/>
          <a:chOff x="0" y="0"/>
          <a:chExt cx="0" cy="0"/>
        </a:xfrm>
      </p:grpSpPr>
      <p:sp>
        <p:nvSpPr>
          <p:cNvPr id="1755" name="Google Shape;1755;p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6" name="Google Shape;1756;p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3"/>
        <p:cNvGrpSpPr/>
        <p:nvPr/>
      </p:nvGrpSpPr>
      <p:grpSpPr>
        <a:xfrm>
          <a:off x="0" y="0"/>
          <a:ext cx="0" cy="0"/>
          <a:chOff x="0" y="0"/>
          <a:chExt cx="0" cy="0"/>
        </a:xfrm>
      </p:grpSpPr>
      <p:sp>
        <p:nvSpPr>
          <p:cNvPr id="1774" name="Google Shape;1774;p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5" name="Google Shape;1775;p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4"/>
        <p:cNvGrpSpPr/>
        <p:nvPr/>
      </p:nvGrpSpPr>
      <p:grpSpPr>
        <a:xfrm>
          <a:off x="0" y="0"/>
          <a:ext cx="0" cy="0"/>
          <a:chOff x="0" y="0"/>
          <a:chExt cx="0" cy="0"/>
        </a:xfrm>
      </p:grpSpPr>
      <p:sp>
        <p:nvSpPr>
          <p:cNvPr id="1795" name="Google Shape;1795;p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6" name="Google Shape;1796;p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4"/>
        <p:cNvGrpSpPr/>
        <p:nvPr/>
      </p:nvGrpSpPr>
      <p:grpSpPr>
        <a:xfrm>
          <a:off x="0" y="0"/>
          <a:ext cx="0" cy="0"/>
          <a:chOff x="0" y="0"/>
          <a:chExt cx="0" cy="0"/>
        </a:xfrm>
      </p:grpSpPr>
      <p:sp>
        <p:nvSpPr>
          <p:cNvPr id="1815" name="Google Shape;1815;p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6" name="Google Shape;1816;p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 name="Google Shape;25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3"/>
        <p:cNvGrpSpPr/>
        <p:nvPr/>
      </p:nvGrpSpPr>
      <p:grpSpPr>
        <a:xfrm>
          <a:off x="0" y="0"/>
          <a:ext cx="0" cy="0"/>
          <a:chOff x="0" y="0"/>
          <a:chExt cx="0" cy="0"/>
        </a:xfrm>
      </p:grpSpPr>
      <p:sp>
        <p:nvSpPr>
          <p:cNvPr id="1834" name="Google Shape;1834;p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5" name="Google Shape;1835;p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3"/>
        <p:cNvGrpSpPr/>
        <p:nvPr/>
      </p:nvGrpSpPr>
      <p:grpSpPr>
        <a:xfrm>
          <a:off x="0" y="0"/>
          <a:ext cx="0" cy="0"/>
          <a:chOff x="0" y="0"/>
          <a:chExt cx="0" cy="0"/>
        </a:xfrm>
      </p:grpSpPr>
      <p:sp>
        <p:nvSpPr>
          <p:cNvPr id="1854" name="Google Shape;1854;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5" name="Google Shape;1855;p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1200" b="0" i="0" u="none" strike="noStrike">
                <a:solidFill>
                  <a:schemeClr val="dk1"/>
                </a:solidFill>
                <a:latin typeface="Calibri"/>
                <a:ea typeface="Calibri"/>
                <a:cs typeface="Calibri"/>
                <a:sym typeface="Calibri"/>
              </a:rPr>
              <a:t>Por eso decidimos pasarnos a una economía del conocimiento. En la que </a:t>
            </a:r>
            <a:endParaRPr b="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s-ES"/>
              <a:t>CIEMTO</a:t>
            </a:r>
            <a:br>
              <a:rPr lang="es-ES"/>
            </a:br>
            <a:endParaRPr/>
          </a:p>
        </p:txBody>
      </p:sp>
      <p:sp>
        <p:nvSpPr>
          <p:cNvPr id="1856" name="Google Shape;1856;p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s-ES" sz="1400" b="0" i="0" u="none" strike="noStrike" cap="none">
                <a:solidFill>
                  <a:srgbClr val="000000"/>
                </a:solidFill>
                <a:latin typeface="Arial"/>
                <a:ea typeface="Arial"/>
                <a:cs typeface="Arial"/>
                <a:sym typeface="Arial"/>
              </a:rPr>
              <a:t>91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9"/>
        <p:cNvGrpSpPr/>
        <p:nvPr/>
      </p:nvGrpSpPr>
      <p:grpSpPr>
        <a:xfrm>
          <a:off x="0" y="0"/>
          <a:ext cx="0" cy="0"/>
          <a:chOff x="0" y="0"/>
          <a:chExt cx="0" cy="0"/>
        </a:xfrm>
      </p:grpSpPr>
      <p:sp>
        <p:nvSpPr>
          <p:cNvPr id="1880" name="Google Shape;1880;p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1" name="Google Shape;1881;p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2" name="Imagen 1" descr="portada-gobiern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99088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B3030C24-9424-B24A-8613-79990C3AA492}" type="datetimeFigureOut">
              <a:rPr lang="es-ES" smtClean="0"/>
              <a:t>08/02/2022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E4248DC-D261-1A47-8987-CC426E938172}" type="slidenum">
              <a:rPr lang="es-ES" smtClean="0"/>
              <a:t>‹Nº›</a:t>
            </a:fld>
            <a:endParaRPr lang="es-ES"/>
          </a:p>
        </p:txBody>
      </p:sp>
    </p:spTree>
    <p:extLst>
      <p:ext uri="{BB962C8B-B14F-4D97-AF65-F5344CB8AC3E}">
        <p14:creationId xmlns:p14="http://schemas.microsoft.com/office/powerpoint/2010/main" val="3157577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05979"/>
            <a:ext cx="2057400" cy="4388644"/>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05979"/>
            <a:ext cx="6019800" cy="4388644"/>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B3030C24-9424-B24A-8613-79990C3AA492}" type="datetimeFigureOut">
              <a:rPr lang="es-ES" smtClean="0"/>
              <a:t>08/02/2022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E4248DC-D261-1A47-8987-CC426E938172}" type="slidenum">
              <a:rPr lang="es-ES" smtClean="0"/>
              <a:t>‹Nº›</a:t>
            </a:fld>
            <a:endParaRPr lang="es-ES"/>
          </a:p>
        </p:txBody>
      </p:sp>
    </p:spTree>
    <p:extLst>
      <p:ext uri="{BB962C8B-B14F-4D97-AF65-F5344CB8AC3E}">
        <p14:creationId xmlns:p14="http://schemas.microsoft.com/office/powerpoint/2010/main" val="2010572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108588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8"/>
        <p:cNvGrpSpPr/>
        <p:nvPr/>
      </p:nvGrpSpPr>
      <p:grpSpPr>
        <a:xfrm>
          <a:off x="0" y="0"/>
          <a:ext cx="0" cy="0"/>
          <a:chOff x="0" y="0"/>
          <a:chExt cx="0" cy="0"/>
        </a:xfrm>
      </p:grpSpPr>
      <p:sp>
        <p:nvSpPr>
          <p:cNvPr id="19" name="Google Shape;19;p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1" name="Google Shape;21;p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2" name="Google Shape;22;p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3341999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5" name="Google Shape;35;p8"/>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6" name="Google Shape;36;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1555128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pic>
        <p:nvPicPr>
          <p:cNvPr id="2" name="Imagen 1" descr="portad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24279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pic>
        <p:nvPicPr>
          <p:cNvPr id="7" name="Imagen 6" descr="intern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70857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8" name="Imagen 7" descr="interna+textur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919681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pic>
        <p:nvPicPr>
          <p:cNvPr id="10" name="Imagen 9" descr="interna-con-franj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653050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pic>
        <p:nvPicPr>
          <p:cNvPr id="6" name="Imagen 5" descr="interna-naranj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535619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5" name="Imagen 4" descr="cierr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337917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1" y="204787"/>
            <a:ext cx="3008313" cy="871538"/>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B3030C24-9424-B24A-8613-79990C3AA492}" type="datetimeFigureOut">
              <a:rPr lang="es-ES" smtClean="0"/>
              <a:t>08/02/2022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E4248DC-D261-1A47-8987-CC426E938172}" type="slidenum">
              <a:rPr lang="es-ES" smtClean="0"/>
              <a:t>‹Nº›</a:t>
            </a:fld>
            <a:endParaRPr lang="es-ES"/>
          </a:p>
        </p:txBody>
      </p:sp>
    </p:spTree>
    <p:extLst>
      <p:ext uri="{BB962C8B-B14F-4D97-AF65-F5344CB8AC3E}">
        <p14:creationId xmlns:p14="http://schemas.microsoft.com/office/powerpoint/2010/main" val="1454780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B3030C24-9424-B24A-8613-79990C3AA492}" type="datetimeFigureOut">
              <a:rPr lang="es-ES" smtClean="0"/>
              <a:t>08/02/2022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E4248DC-D261-1A47-8987-CC426E938172}" type="slidenum">
              <a:rPr lang="es-ES" smtClean="0"/>
              <a:t>‹Nº›</a:t>
            </a:fld>
            <a:endParaRPr lang="es-ES"/>
          </a:p>
        </p:txBody>
      </p:sp>
    </p:spTree>
    <p:extLst>
      <p:ext uri="{BB962C8B-B14F-4D97-AF65-F5344CB8AC3E}">
        <p14:creationId xmlns:p14="http://schemas.microsoft.com/office/powerpoint/2010/main" val="322782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3030C24-9424-B24A-8613-79990C3AA492}" type="datetimeFigureOut">
              <a:rPr lang="es-ES" smtClean="0"/>
              <a:t>08/02/2022</a:t>
            </a:fld>
            <a:endParaRPr lang="es-ES"/>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E4248DC-D261-1A47-8987-CC426E938172}" type="slidenum">
              <a:rPr lang="es-ES" smtClean="0"/>
              <a:t>‹Nº›</a:t>
            </a:fld>
            <a:endParaRPr lang="es-ES"/>
          </a:p>
        </p:txBody>
      </p:sp>
    </p:spTree>
    <p:extLst>
      <p:ext uri="{BB962C8B-B14F-4D97-AF65-F5344CB8AC3E}">
        <p14:creationId xmlns:p14="http://schemas.microsoft.com/office/powerpoint/2010/main" val="3745850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3" r:id="rId13"/>
    <p:sldLayoutId id="2147483664"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image" Target="../media/image52.jpeg"/><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image" Target="../media/image54.jpeg"/><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19.png"/></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62.png"/><Relationship Id="rId5" Type="http://schemas.openxmlformats.org/officeDocument/2006/relationships/image" Target="../media/image59.png"/><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19.png"/></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59.png"/></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34.png"/><Relationship Id="rId4" Type="http://schemas.openxmlformats.org/officeDocument/2006/relationships/image" Target="../media/image59.png"/></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68.png"/><Relationship Id="rId4" Type="http://schemas.openxmlformats.org/officeDocument/2006/relationships/image" Target="../media/image59.png"/></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9.xml"/><Relationship Id="rId1" Type="http://schemas.openxmlformats.org/officeDocument/2006/relationships/slideLayout" Target="../slideLayouts/slideLayout3.xml"/><Relationship Id="rId5" Type="http://schemas.openxmlformats.org/officeDocument/2006/relationships/image" Target="../media/image72.png"/><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75.jpeg"/><Relationship Id="rId4" Type="http://schemas.openxmlformats.org/officeDocument/2006/relationships/image" Target="../media/image74.png"/></Relationships>
</file>

<file path=ppt/slides/_rels/slide5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image" Target="../media/image79.png"/><Relationship Id="rId5" Type="http://schemas.openxmlformats.org/officeDocument/2006/relationships/image" Target="../media/image59.png"/><Relationship Id="rId4" Type="http://schemas.openxmlformats.org/officeDocument/2006/relationships/image" Target="../media/image78.png"/></Relationships>
</file>

<file path=ppt/slides/_rels/slide5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2.xml"/><Relationship Id="rId1" Type="http://schemas.openxmlformats.org/officeDocument/2006/relationships/slideLayout" Target="../slideLayouts/slideLayout3.xml"/><Relationship Id="rId4" Type="http://schemas.openxmlformats.org/officeDocument/2006/relationships/hyperlink" Target="http://exportaccess.intradebid.org/"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image" Target="../media/image81.png"/><Relationship Id="rId5" Type="http://schemas.openxmlformats.org/officeDocument/2006/relationships/hyperlink" Target="https://yaestoyonline.co/" TargetMode="External"/><Relationship Id="rId4" Type="http://schemas.openxmlformats.org/officeDocument/2006/relationships/hyperlink" Target="http://yaestoyonline.co/"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4.xml"/><Relationship Id="rId1" Type="http://schemas.openxmlformats.org/officeDocument/2006/relationships/slideLayout" Target="../slideLayouts/slideLayout3.xml"/><Relationship Id="rId5" Type="http://schemas.openxmlformats.org/officeDocument/2006/relationships/image" Target="../media/image82.jpeg"/><Relationship Id="rId4" Type="http://schemas.openxmlformats.org/officeDocument/2006/relationships/hyperlink" Target="https://www.innovadoresdesantander.org/"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bancoldex.com/soluciones-financieras/lineas-de-credito" TargetMode="External"/><Relationship Id="rId2" Type="http://schemas.openxmlformats.org/officeDocument/2006/relationships/notesSlide" Target="../notesSlides/notesSlide55.xml"/><Relationship Id="rId1" Type="http://schemas.openxmlformats.org/officeDocument/2006/relationships/slideLayout" Target="../slideLayouts/slideLayout3.xml"/><Relationship Id="rId5" Type="http://schemas.openxmlformats.org/officeDocument/2006/relationships/image" Target="../media/image84.png"/><Relationship Id="rId4" Type="http://schemas.openxmlformats.org/officeDocument/2006/relationships/image" Target="../media/image83.jpeg"/></Relationships>
</file>

<file path=ppt/slides/_rels/slide56.xml.rels><?xml version="1.0" encoding="UTF-8" standalone="yes"?>
<Relationships xmlns="http://schemas.openxmlformats.org/package/2006/relationships"><Relationship Id="rId3" Type="http://schemas.openxmlformats.org/officeDocument/2006/relationships/hyperlink" Target="https://www.bancoldex.com/soluciones-financieras/lineas-de-credito"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 Id="rId4" Type="http://schemas.openxmlformats.org/officeDocument/2006/relationships/image" Target="../media/image85.jpeg"/></Relationships>
</file>

<file path=ppt/slides/_rels/slide5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hyperlink" Target="https://www.bancoldex.com/soluciones-financieras/lineas-de-credito"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90.png"/><Relationship Id="rId7" Type="http://schemas.openxmlformats.org/officeDocument/2006/relationships/image" Target="../media/image93.png"/><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image" Target="../media/image92.png"/><Relationship Id="rId5" Type="http://schemas.openxmlformats.org/officeDocument/2006/relationships/image" Target="../media/image19.png"/><Relationship Id="rId4" Type="http://schemas.openxmlformats.org/officeDocument/2006/relationships/image" Target="../media/image91.png"/></Relationships>
</file>

<file path=ppt/slides/_rels/slide61.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61.xml"/><Relationship Id="rId1" Type="http://schemas.openxmlformats.org/officeDocument/2006/relationships/slideLayout" Target="../slideLayouts/slideLayout3.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19.png"/></Relationships>
</file>

<file path=ppt/slides/_rels/slide62.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62.xml"/><Relationship Id="rId1" Type="http://schemas.openxmlformats.org/officeDocument/2006/relationships/slideLayout" Target="../slideLayouts/slideLayout3.xml"/><Relationship Id="rId5" Type="http://schemas.openxmlformats.org/officeDocument/2006/relationships/image" Target="../media/image99.png"/><Relationship Id="rId4" Type="http://schemas.openxmlformats.org/officeDocument/2006/relationships/image" Target="../media/image19.png"/></Relationships>
</file>

<file path=ppt/slides/_rels/slide63.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notesSlide" Target="../notesSlides/notesSlide63.xml"/><Relationship Id="rId1" Type="http://schemas.openxmlformats.org/officeDocument/2006/relationships/slideLayout" Target="../slideLayouts/slideLayout3.xml"/><Relationship Id="rId5" Type="http://schemas.openxmlformats.org/officeDocument/2006/relationships/image" Target="../media/image101.png"/><Relationship Id="rId4" Type="http://schemas.openxmlformats.org/officeDocument/2006/relationships/image" Target="../media/image19.png"/></Relationships>
</file>

<file path=ppt/slides/_rels/slide6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4.xml"/><Relationship Id="rId1" Type="http://schemas.openxmlformats.org/officeDocument/2006/relationships/slideLayout" Target="../slideLayouts/slideLayout3.xml"/><Relationship Id="rId5" Type="http://schemas.openxmlformats.org/officeDocument/2006/relationships/image" Target="../media/image103.png"/><Relationship Id="rId4" Type="http://schemas.openxmlformats.org/officeDocument/2006/relationships/image" Target="../media/image102.png"/></Relationships>
</file>

<file path=ppt/slides/_rels/slide6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65.xml"/><Relationship Id="rId1" Type="http://schemas.openxmlformats.org/officeDocument/2006/relationships/slideLayout" Target="../slideLayouts/slideLayout3.xml"/><Relationship Id="rId4" Type="http://schemas.openxmlformats.org/officeDocument/2006/relationships/image" Target="../media/image105.png"/></Relationships>
</file>

<file path=ppt/slides/_rels/slide6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6.xml"/><Relationship Id="rId1" Type="http://schemas.openxmlformats.org/officeDocument/2006/relationships/slideLayout" Target="../slideLayouts/slideLayout3.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6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notesSlide" Target="../notesSlides/notesSlide68.xml"/><Relationship Id="rId1" Type="http://schemas.openxmlformats.org/officeDocument/2006/relationships/slideLayout" Target="../slideLayouts/slideLayout3.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6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69.xml"/><Relationship Id="rId1" Type="http://schemas.openxmlformats.org/officeDocument/2006/relationships/slideLayout" Target="../slideLayouts/slideLayout3.xml"/><Relationship Id="rId4" Type="http://schemas.openxmlformats.org/officeDocument/2006/relationships/image" Target="../media/image11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0.xml"/><Relationship Id="rId1" Type="http://schemas.openxmlformats.org/officeDocument/2006/relationships/slideLayout" Target="../slideLayouts/slideLayout3.xml"/><Relationship Id="rId5" Type="http://schemas.openxmlformats.org/officeDocument/2006/relationships/image" Target="../media/image118.png"/><Relationship Id="rId4" Type="http://schemas.openxmlformats.org/officeDocument/2006/relationships/image" Target="../media/image117.png"/></Relationships>
</file>

<file path=ppt/slides/_rels/slide7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71.xml"/><Relationship Id="rId1" Type="http://schemas.openxmlformats.org/officeDocument/2006/relationships/slideLayout" Target="../slideLayouts/slideLayout3.xml"/><Relationship Id="rId5" Type="http://schemas.openxmlformats.org/officeDocument/2006/relationships/image" Target="../media/image121.png"/><Relationship Id="rId4" Type="http://schemas.openxmlformats.org/officeDocument/2006/relationships/image" Target="../media/image120.png"/></Relationships>
</file>

<file path=ppt/slides/_rels/slide7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72.xml"/><Relationship Id="rId1" Type="http://schemas.openxmlformats.org/officeDocument/2006/relationships/slideLayout" Target="../slideLayouts/slideLayout3.xml"/><Relationship Id="rId5" Type="http://schemas.openxmlformats.org/officeDocument/2006/relationships/image" Target="../media/image124.png"/><Relationship Id="rId4" Type="http://schemas.openxmlformats.org/officeDocument/2006/relationships/image" Target="../media/image123.png"/></Relationships>
</file>

<file path=ppt/slides/_rels/slide7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73.xml"/><Relationship Id="rId1" Type="http://schemas.openxmlformats.org/officeDocument/2006/relationships/slideLayout" Target="../slideLayouts/slideLayout3.xml"/><Relationship Id="rId5" Type="http://schemas.openxmlformats.org/officeDocument/2006/relationships/image" Target="../media/image127.png"/><Relationship Id="rId4" Type="http://schemas.openxmlformats.org/officeDocument/2006/relationships/image" Target="../media/image126.png"/></Relationships>
</file>

<file path=ppt/slides/_rels/slide74.xml.rels><?xml version="1.0" encoding="UTF-8" standalone="yes"?>
<Relationships xmlns="http://schemas.openxmlformats.org/package/2006/relationships"><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74.xml"/><Relationship Id="rId1" Type="http://schemas.openxmlformats.org/officeDocument/2006/relationships/slideLayout" Target="../slideLayouts/slideLayout3.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7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75.xml"/><Relationship Id="rId1" Type="http://schemas.openxmlformats.org/officeDocument/2006/relationships/slideLayout" Target="../slideLayouts/slideLayout3.xml"/><Relationship Id="rId4" Type="http://schemas.openxmlformats.org/officeDocument/2006/relationships/image" Target="../media/image134.png"/></Relationships>
</file>

<file path=ppt/slides/_rels/slide7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76.xml"/><Relationship Id="rId1" Type="http://schemas.openxmlformats.org/officeDocument/2006/relationships/slideLayout" Target="../slideLayouts/slideLayout3.xml"/><Relationship Id="rId5" Type="http://schemas.openxmlformats.org/officeDocument/2006/relationships/image" Target="../media/image137.png"/><Relationship Id="rId4" Type="http://schemas.openxmlformats.org/officeDocument/2006/relationships/image" Target="../media/image136.png"/></Relationships>
</file>

<file path=ppt/slides/_rels/slide7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77.xml"/><Relationship Id="rId1" Type="http://schemas.openxmlformats.org/officeDocument/2006/relationships/slideLayout" Target="../slideLayouts/slideLayout3.xml"/><Relationship Id="rId5" Type="http://schemas.openxmlformats.org/officeDocument/2006/relationships/image" Target="../media/image140.png"/><Relationship Id="rId4" Type="http://schemas.openxmlformats.org/officeDocument/2006/relationships/image" Target="../media/image139.png"/></Relationships>
</file>

<file path=ppt/slides/_rels/slide78.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78.xml"/><Relationship Id="rId1" Type="http://schemas.openxmlformats.org/officeDocument/2006/relationships/slideLayout" Target="../slideLayouts/slideLayout3.xml"/><Relationship Id="rId4" Type="http://schemas.openxmlformats.org/officeDocument/2006/relationships/image" Target="../media/image142.png"/></Relationships>
</file>

<file path=ppt/slides/_rels/slide7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9.xml"/><Relationship Id="rId1" Type="http://schemas.openxmlformats.org/officeDocument/2006/relationships/slideLayout" Target="../slideLayouts/slideLayout3.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80.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80.xml"/><Relationship Id="rId1" Type="http://schemas.openxmlformats.org/officeDocument/2006/relationships/slideLayout" Target="../slideLayouts/slideLayout3.xml"/><Relationship Id="rId4" Type="http://schemas.openxmlformats.org/officeDocument/2006/relationships/image" Target="../media/image147.png"/></Relationships>
</file>

<file path=ppt/slides/_rels/slide81.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81.xml"/><Relationship Id="rId1" Type="http://schemas.openxmlformats.org/officeDocument/2006/relationships/slideLayout" Target="../slideLayouts/slideLayout3.xml"/><Relationship Id="rId4" Type="http://schemas.openxmlformats.org/officeDocument/2006/relationships/image" Target="../media/image149.png"/></Relationships>
</file>

<file path=ppt/slides/_rels/slide82.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82.xml"/><Relationship Id="rId1" Type="http://schemas.openxmlformats.org/officeDocument/2006/relationships/slideLayout" Target="../slideLayouts/slideLayout3.xml"/><Relationship Id="rId4" Type="http://schemas.openxmlformats.org/officeDocument/2006/relationships/image" Target="../media/image151.png"/></Relationships>
</file>

<file path=ppt/slides/_rels/slide83.xml.rels><?xml version="1.0" encoding="UTF-8" standalone="yes"?>
<Relationships xmlns="http://schemas.openxmlformats.org/package/2006/relationships"><Relationship Id="rId3" Type="http://schemas.openxmlformats.org/officeDocument/2006/relationships/image" Target="../media/image119.png"/><Relationship Id="rId7" Type="http://schemas.openxmlformats.org/officeDocument/2006/relationships/image" Target="../media/image154.png"/><Relationship Id="rId2" Type="http://schemas.openxmlformats.org/officeDocument/2006/relationships/notesSlide" Target="../notesSlides/notesSlide83.xml"/><Relationship Id="rId1" Type="http://schemas.openxmlformats.org/officeDocument/2006/relationships/slideLayout" Target="../slideLayouts/slideLayout3.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59.png"/></Relationships>
</file>

<file path=ppt/slides/_rels/slide8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85.xml"/><Relationship Id="rId1" Type="http://schemas.openxmlformats.org/officeDocument/2006/relationships/slideLayout" Target="../slideLayouts/slideLayout3.xml"/><Relationship Id="rId4" Type="http://schemas.openxmlformats.org/officeDocument/2006/relationships/image" Target="../media/image157.png"/></Relationships>
</file>

<file path=ppt/slides/_rels/slide86.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86.xml"/><Relationship Id="rId1" Type="http://schemas.openxmlformats.org/officeDocument/2006/relationships/slideLayout" Target="../slideLayouts/slideLayout3.xml"/><Relationship Id="rId4" Type="http://schemas.openxmlformats.org/officeDocument/2006/relationships/image" Target="../media/image159.png"/></Relationships>
</file>

<file path=ppt/slides/_rels/slide87.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88.xml"/><Relationship Id="rId1" Type="http://schemas.openxmlformats.org/officeDocument/2006/relationships/slideLayout" Target="../slideLayouts/slideLayout3.xml"/><Relationship Id="rId4" Type="http://schemas.openxmlformats.org/officeDocument/2006/relationships/image" Target="../media/image162.png"/></Relationships>
</file>

<file path=ppt/slides/_rels/slide89.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90.xml"/><Relationship Id="rId1" Type="http://schemas.openxmlformats.org/officeDocument/2006/relationships/slideLayout" Target="../slideLayouts/slideLayout3.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165.png"/></Relationships>
</file>

<file path=ppt/slides/_rels/slide91.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91.xml"/><Relationship Id="rId1" Type="http://schemas.openxmlformats.org/officeDocument/2006/relationships/slideLayout" Target="../slideLayouts/slideLayout3.xml"/><Relationship Id="rId4" Type="http://schemas.openxmlformats.org/officeDocument/2006/relationships/image" Target="../media/image169.png"/></Relationships>
</file>

<file path=ppt/slides/_rels/slide92.xml.rels><?xml version="1.0" encoding="UTF-8" standalone="yes"?>
<Relationships xmlns="http://schemas.openxmlformats.org/package/2006/relationships"><Relationship Id="rId3" Type="http://schemas.openxmlformats.org/officeDocument/2006/relationships/image" Target="../media/image170.png"/><Relationship Id="rId7" Type="http://schemas.openxmlformats.org/officeDocument/2006/relationships/image" Target="../media/image174.png"/><Relationship Id="rId2" Type="http://schemas.openxmlformats.org/officeDocument/2006/relationships/notesSlide" Target="../notesSlides/notesSlide92.xml"/><Relationship Id="rId1" Type="http://schemas.openxmlformats.org/officeDocument/2006/relationships/slideLayout" Target="../slideLayouts/slideLayout3.xml"/><Relationship Id="rId6" Type="http://schemas.openxmlformats.org/officeDocument/2006/relationships/image" Target="../media/image173.png"/><Relationship Id="rId5" Type="http://schemas.openxmlformats.org/officeDocument/2006/relationships/image" Target="../media/image172.png"/><Relationship Id="rId4" Type="http://schemas.openxmlformats.org/officeDocument/2006/relationships/image" Target="../media/image171.png"/></Relationships>
</file>

<file path=ppt/slides/_rels/slide93.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5.png"/><Relationship Id="rId1" Type="http://schemas.openxmlformats.org/officeDocument/2006/relationships/slideLayout" Target="../slideLayouts/slideLayout3.xml"/><Relationship Id="rId4" Type="http://schemas.openxmlformats.org/officeDocument/2006/relationships/image" Target="../media/image177.png"/></Relationships>
</file>

<file path=ppt/slides/_rels/slide94.xml.rels><?xml version="1.0" encoding="UTF-8" standalone="yes"?>
<Relationships xmlns="http://schemas.openxmlformats.org/package/2006/relationships"><Relationship Id="rId3" Type="http://schemas.openxmlformats.org/officeDocument/2006/relationships/image" Target="../media/image179.png"/><Relationship Id="rId7" Type="http://schemas.openxmlformats.org/officeDocument/2006/relationships/image" Target="../media/image183.png"/><Relationship Id="rId2" Type="http://schemas.openxmlformats.org/officeDocument/2006/relationships/image" Target="../media/image178.png"/><Relationship Id="rId1" Type="http://schemas.openxmlformats.org/officeDocument/2006/relationships/slideLayout" Target="../slideLayouts/slideLayout3.xml"/><Relationship Id="rId6" Type="http://schemas.openxmlformats.org/officeDocument/2006/relationships/image" Target="../media/image182.png"/><Relationship Id="rId5" Type="http://schemas.openxmlformats.org/officeDocument/2006/relationships/image" Target="../media/image181.png"/><Relationship Id="rId4" Type="http://schemas.openxmlformats.org/officeDocument/2006/relationships/image" Target="../media/image180.png"/></Relationships>
</file>

<file path=ppt/slides/_rels/slide95.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image" Target="../media/image184.png"/><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png"/><Relationship Id="rId1" Type="http://schemas.openxmlformats.org/officeDocument/2006/relationships/slideLayout" Target="../slideLayouts/slideLayout3.xml"/><Relationship Id="rId6" Type="http://schemas.openxmlformats.org/officeDocument/2006/relationships/image" Target="../media/image190.png"/><Relationship Id="rId5" Type="http://schemas.openxmlformats.org/officeDocument/2006/relationships/image" Target="../media/image189.png"/><Relationship Id="rId4" Type="http://schemas.openxmlformats.org/officeDocument/2006/relationships/image" Target="../media/image188.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6"/>
          <p:cNvSpPr txBox="1">
            <a:spLocks noGrp="1"/>
          </p:cNvSpPr>
          <p:nvPr>
            <p:ph type="title" idx="4294967295"/>
          </p:nvPr>
        </p:nvSpPr>
        <p:spPr>
          <a:xfrm>
            <a:off x="1514476" y="755439"/>
            <a:ext cx="6293644" cy="1575594"/>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990"/>
              <a:buNone/>
            </a:pPr>
            <a:r>
              <a:rPr lang="es-ES" sz="3200" b="1" dirty="0">
                <a:latin typeface="Josefin Sans" pitchFamily="2" charset="0"/>
                <a:ea typeface="Source Sans Pro"/>
              </a:rPr>
              <a:t>Acceso a Diferentes fuentes de financiación</a:t>
            </a:r>
            <a:endParaRPr sz="3200" b="1" dirty="0">
              <a:latin typeface="Josefin Sans" pitchFamily="2" charset="0"/>
              <a:ea typeface="Source Sans Pro"/>
              <a:sym typeface="Josefin Sans"/>
            </a:endParaRPr>
          </a:p>
        </p:txBody>
      </p:sp>
      <p:sp>
        <p:nvSpPr>
          <p:cNvPr id="114" name="Google Shape;114;p26"/>
          <p:cNvSpPr/>
          <p:nvPr/>
        </p:nvSpPr>
        <p:spPr>
          <a:xfrm>
            <a:off x="2284411" y="2812467"/>
            <a:ext cx="4575177" cy="40011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ES" sz="2000" b="0" i="0" u="none" strike="noStrike" cap="none" dirty="0">
                <a:latin typeface="Josefin Sans" pitchFamily="2" charset="0"/>
                <a:ea typeface="Arial"/>
                <a:cs typeface="Arial"/>
                <a:sym typeface="Arial"/>
              </a:rPr>
              <a:t>Sara Carolina Montoya Bedoya</a:t>
            </a:r>
            <a:endParaRPr dirty="0">
              <a:latin typeface="Josefin Sans"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87" name="Google Shape;287;p36"/>
          <p:cNvPicPr preferRelativeResize="0"/>
          <p:nvPr/>
        </p:nvPicPr>
        <p:blipFill rotWithShape="1">
          <a:blip r:embed="rId3">
            <a:alphaModFix/>
          </a:blip>
          <a:srcRect/>
          <a:stretch/>
        </p:blipFill>
        <p:spPr>
          <a:xfrm>
            <a:off x="1816368" y="-1250"/>
            <a:ext cx="217898" cy="36000"/>
          </a:xfrm>
          <a:prstGeom prst="rect">
            <a:avLst/>
          </a:prstGeom>
          <a:noFill/>
          <a:ln>
            <a:noFill/>
          </a:ln>
        </p:spPr>
      </p:pic>
      <p:sp>
        <p:nvSpPr>
          <p:cNvPr id="288" name="Google Shape;288;p36"/>
          <p:cNvSpPr txBox="1"/>
          <p:nvPr/>
        </p:nvSpPr>
        <p:spPr>
          <a:xfrm>
            <a:off x="0" y="148583"/>
            <a:ext cx="8267700"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2800" b="1" dirty="0">
                <a:solidFill>
                  <a:srgbClr val="FF6600"/>
                </a:solidFill>
                <a:latin typeface="Josefin Sans" pitchFamily="2" charset="0"/>
                <a:cs typeface="Arial" panose="020B0604020202020204" pitchFamily="34" charset="0"/>
                <a:sym typeface="Arial"/>
              </a:rPr>
              <a:t>PREMIOS LATINOAMERICA VERDE</a:t>
            </a:r>
            <a:endParaRPr sz="2800" b="1" dirty="0">
              <a:solidFill>
                <a:srgbClr val="FF6600"/>
              </a:solidFill>
              <a:latin typeface="Josefin Sans" pitchFamily="2" charset="0"/>
              <a:cs typeface="Arial" panose="020B0604020202020204" pitchFamily="34" charset="0"/>
              <a:sym typeface="Arial"/>
            </a:endParaRPr>
          </a:p>
        </p:txBody>
      </p:sp>
      <p:sp>
        <p:nvSpPr>
          <p:cNvPr id="289" name="Google Shape;289;p36"/>
          <p:cNvSpPr txBox="1"/>
          <p:nvPr/>
        </p:nvSpPr>
        <p:spPr>
          <a:xfrm>
            <a:off x="862887" y="756234"/>
            <a:ext cx="466120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290" name="Google Shape;290;p36"/>
          <p:cNvSpPr/>
          <p:nvPr/>
        </p:nvSpPr>
        <p:spPr>
          <a:xfrm>
            <a:off x="862887" y="2304671"/>
            <a:ext cx="3931954" cy="17717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Agua, Bosques y Flora, Biodiversidad y Fauna, Desarrollo Humano, Inclusión Social y Reducción de Desigualdad, Energía, Finanzas Sostenibles, Gestión Urbana, Manejo de Residuos Sólidos, Océanos y Producción y Consumo Responsable.</a:t>
            </a:r>
            <a:endParaRPr sz="1400" b="0" i="0" u="none" strike="noStrike" cap="none" dirty="0">
              <a:latin typeface="Josefin Sans" pitchFamily="2" charset="0"/>
              <a:ea typeface="Arial"/>
              <a:cs typeface="Arial"/>
              <a:sym typeface="Arial"/>
            </a:endParaRPr>
          </a:p>
        </p:txBody>
      </p:sp>
      <p:sp>
        <p:nvSpPr>
          <p:cNvPr id="291" name="Google Shape;291;p36"/>
          <p:cNvSpPr/>
          <p:nvPr/>
        </p:nvSpPr>
        <p:spPr>
          <a:xfrm>
            <a:off x="5355465" y="2027886"/>
            <a:ext cx="4101049" cy="112178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organizaciones gubernamentales, representantes del sector privado sin importar su tamaño, individuos y </a:t>
            </a:r>
            <a:r>
              <a:rPr lang="es-ES" sz="1400" b="0" i="0" u="none" strike="noStrike" cap="none" dirty="0" err="1">
                <a:latin typeface="Josefin Sans" pitchFamily="2" charset="0"/>
                <a:ea typeface="Arial"/>
                <a:cs typeface="Arial"/>
                <a:sym typeface="Arial"/>
              </a:rPr>
              <a:t>ONGs</a:t>
            </a:r>
            <a:r>
              <a:rPr lang="es-ES" sz="1400" b="0" i="0" u="none" strike="noStrike" cap="none" dirty="0">
                <a:latin typeface="Josefin Sans" pitchFamily="2" charset="0"/>
                <a:ea typeface="Arial"/>
                <a:cs typeface="Arial"/>
                <a:sym typeface="Arial"/>
              </a:rPr>
              <a:t>.</a:t>
            </a:r>
            <a:br>
              <a:rPr lang="es-ES" sz="1400" b="0" i="0" u="none" strike="noStrike" cap="none" dirty="0">
                <a:latin typeface="Josefin Sans" pitchFamily="2" charset="0"/>
                <a:ea typeface="Arial"/>
                <a:cs typeface="Arial"/>
                <a:sym typeface="Arial"/>
              </a:rPr>
            </a:br>
            <a:endParaRPr sz="1400" b="0" i="0" u="none" strike="noStrike" cap="none" dirty="0">
              <a:latin typeface="Josefin Sans" pitchFamily="2" charset="0"/>
              <a:ea typeface="Arial"/>
              <a:cs typeface="Arial"/>
              <a:sym typeface="Arial"/>
            </a:endParaRPr>
          </a:p>
        </p:txBody>
      </p:sp>
      <p:sp>
        <p:nvSpPr>
          <p:cNvPr id="292" name="Google Shape;292;p36"/>
          <p:cNvSpPr/>
          <p:nvPr/>
        </p:nvSpPr>
        <p:spPr>
          <a:xfrm>
            <a:off x="5355465" y="3087854"/>
            <a:ext cx="3931954" cy="77033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 </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3"/>
              <a:buFont typeface="Arial"/>
              <a:buNone/>
            </a:pPr>
            <a:r>
              <a:rPr lang="es-ES" sz="1400" b="0" i="0" u="none" strike="noStrike" cap="none" dirty="0">
                <a:latin typeface="Josefin Sans" pitchFamily="2" charset="0"/>
                <a:ea typeface="Arial"/>
                <a:cs typeface="Arial"/>
                <a:sym typeface="Arial"/>
              </a:rPr>
              <a:t>Reconocimiento, Certificado de ranking latinoamericano </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3"/>
              <a:buFont typeface="Arial"/>
              <a:buNone/>
            </a:pPr>
            <a:r>
              <a:rPr lang="es-ES" sz="1403" b="0" i="0" u="none" strike="noStrike" cap="none" dirty="0">
                <a:latin typeface="Josefin Sans" pitchFamily="2" charset="0"/>
                <a:ea typeface="Arial"/>
                <a:cs typeface="Arial"/>
                <a:sym typeface="Arial"/>
              </a:rPr>
              <a:t> </a:t>
            </a:r>
            <a:r>
              <a:rPr lang="es-ES" sz="1200" b="0" i="0" u="none" strike="noStrike" cap="none" dirty="0">
                <a:latin typeface="Josefin Sans" pitchFamily="2" charset="0"/>
                <a:ea typeface="Arial"/>
                <a:cs typeface="Arial"/>
                <a:sym typeface="Arial"/>
              </a:rPr>
              <a:t> </a:t>
            </a:r>
            <a:endParaRPr sz="1400" b="0" i="0" u="none" strike="noStrike" cap="none" dirty="0">
              <a:latin typeface="Josefin Sans" pitchFamily="2" charset="0"/>
              <a:ea typeface="Arial"/>
              <a:cs typeface="Arial"/>
              <a:sym typeface="Arial"/>
            </a:endParaRPr>
          </a:p>
        </p:txBody>
      </p:sp>
      <p:sp>
        <p:nvSpPr>
          <p:cNvPr id="293" name="Google Shape;293;p36"/>
          <p:cNvSpPr/>
          <p:nvPr/>
        </p:nvSpPr>
        <p:spPr>
          <a:xfrm>
            <a:off x="2552406" y="4560752"/>
            <a:ext cx="4039188"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ES" sz="1400" b="1" i="0" u="sng" strike="noStrike" cap="none" dirty="0">
                <a:latin typeface="Josefin Sans" pitchFamily="2" charset="0"/>
                <a:ea typeface="Arial"/>
                <a:cs typeface="Arial"/>
                <a:sym typeface="Arial"/>
              </a:rPr>
              <a:t>https://www.premioslatinoamericaverde.com/</a:t>
            </a:r>
            <a:endParaRPr sz="1400" b="1" i="0" u="sng" strike="noStrike" cap="none" dirty="0">
              <a:latin typeface="Josefin Sans" pitchFamily="2" charset="0"/>
              <a:ea typeface="Arial"/>
              <a:cs typeface="Arial"/>
              <a:sym typeface="Arial"/>
            </a:endParaRPr>
          </a:p>
        </p:txBody>
      </p:sp>
      <p:sp>
        <p:nvSpPr>
          <p:cNvPr id="294" name="Google Shape;294;p36"/>
          <p:cNvSpPr/>
          <p:nvPr/>
        </p:nvSpPr>
        <p:spPr>
          <a:xfrm>
            <a:off x="862887" y="1067074"/>
            <a:ext cx="4873265" cy="926757"/>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Somos el festival de sostenibilidad más relevante de la región, que cada año premia, da visibilidad y crea redes entre los mejores 500 proyectos sociales y ambientales de Latinoamérica.</a:t>
            </a:r>
            <a:endParaRPr sz="1400" b="0" i="0" u="none" strike="noStrike" cap="none" dirty="0">
              <a:latin typeface="Josefin Sans" pitchFamily="2" charset="0"/>
              <a:ea typeface="Arial"/>
              <a:cs typeface="Arial"/>
              <a:sym typeface="Arial"/>
            </a:endParaRPr>
          </a:p>
        </p:txBody>
      </p:sp>
      <p:pic>
        <p:nvPicPr>
          <p:cNvPr id="295" name="Google Shape;295;p36"/>
          <p:cNvPicPr preferRelativeResize="0"/>
          <p:nvPr/>
        </p:nvPicPr>
        <p:blipFill rotWithShape="1">
          <a:blip r:embed="rId4">
            <a:alphaModFix/>
          </a:blip>
          <a:srcRect/>
          <a:stretch/>
        </p:blipFill>
        <p:spPr>
          <a:xfrm>
            <a:off x="6182555" y="582748"/>
            <a:ext cx="1593751" cy="6855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5" name="Google Shape;305;p37"/>
          <p:cNvSpPr txBox="1"/>
          <p:nvPr/>
        </p:nvSpPr>
        <p:spPr>
          <a:xfrm>
            <a:off x="1086124" y="217639"/>
            <a:ext cx="5886533"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2800" b="1" dirty="0">
                <a:solidFill>
                  <a:srgbClr val="FF6600"/>
                </a:solidFill>
                <a:latin typeface="Josefin Sans" pitchFamily="2" charset="0"/>
                <a:cs typeface="Arial" panose="020B0604020202020204" pitchFamily="34" charset="0"/>
                <a:sym typeface="Arial"/>
              </a:rPr>
              <a:t>MICROEMPRESARIOS CITI</a:t>
            </a:r>
            <a:endParaRPr sz="2800" b="1" dirty="0">
              <a:solidFill>
                <a:srgbClr val="FF6600"/>
              </a:solidFill>
              <a:latin typeface="Josefin Sans" pitchFamily="2" charset="0"/>
              <a:cs typeface="Arial" panose="020B0604020202020204" pitchFamily="34" charset="0"/>
              <a:sym typeface="Arial"/>
            </a:endParaRPr>
          </a:p>
        </p:txBody>
      </p:sp>
      <p:sp>
        <p:nvSpPr>
          <p:cNvPr id="306" name="Google Shape;306;p37"/>
          <p:cNvSpPr txBox="1"/>
          <p:nvPr/>
        </p:nvSpPr>
        <p:spPr>
          <a:xfrm>
            <a:off x="1086124" y="673131"/>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307" name="Google Shape;307;p37"/>
          <p:cNvSpPr txBox="1"/>
          <p:nvPr/>
        </p:nvSpPr>
        <p:spPr>
          <a:xfrm>
            <a:off x="1039740" y="1067067"/>
            <a:ext cx="5932917" cy="138495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iniciativa de Citi </a:t>
            </a:r>
            <a:r>
              <a:rPr lang="es-ES" sz="1400" b="0" i="0" u="none" strike="noStrike" cap="none" dirty="0" err="1">
                <a:latin typeface="Josefin Sans" pitchFamily="2" charset="0"/>
                <a:ea typeface="Arial"/>
                <a:cs typeface="Arial"/>
                <a:sym typeface="Arial"/>
              </a:rPr>
              <a:t>Foundation</a:t>
            </a:r>
            <a:r>
              <a:rPr lang="es-ES" sz="1400" b="0" i="0" u="none" strike="noStrike" cap="none" dirty="0">
                <a:latin typeface="Josefin Sans" pitchFamily="2" charset="0"/>
                <a:ea typeface="Arial"/>
                <a:cs typeface="Arial"/>
                <a:sym typeface="Arial"/>
              </a:rPr>
              <a:t> que busca resaltar el papel que cumple la microempresa en el país y su aporte al desarrollo y el empoderamiento económico de quienes, con sus emprendimientos, favorecen el progreso de su comunidad y región. El aliado local con el que Citi </a:t>
            </a:r>
            <a:r>
              <a:rPr lang="es-ES" sz="1400" b="0" i="0" u="none" strike="noStrike" cap="none" dirty="0" err="1">
                <a:latin typeface="Josefin Sans" pitchFamily="2" charset="0"/>
                <a:ea typeface="Arial"/>
                <a:cs typeface="Arial"/>
                <a:sym typeface="Arial"/>
              </a:rPr>
              <a:t>Foundation</a:t>
            </a:r>
            <a:r>
              <a:rPr lang="es-ES" sz="1400" b="0" i="0" u="none" strike="noStrike" cap="none" dirty="0">
                <a:latin typeface="Josefin Sans" pitchFamily="2" charset="0"/>
                <a:ea typeface="Arial"/>
                <a:cs typeface="Arial"/>
                <a:sym typeface="Arial"/>
              </a:rPr>
              <a:t> desarrolla este programa en el país es Emprender, con recursos del CITI</a:t>
            </a:r>
            <a:endParaRPr sz="1400" b="0" i="0" u="none" strike="noStrike" cap="none" dirty="0">
              <a:latin typeface="Josefin Sans" pitchFamily="2" charset="0"/>
              <a:ea typeface="Arial"/>
              <a:cs typeface="Arial"/>
              <a:sym typeface="Arial"/>
            </a:endParaRPr>
          </a:p>
        </p:txBody>
      </p:sp>
      <p:sp>
        <p:nvSpPr>
          <p:cNvPr id="308" name="Google Shape;308;p37"/>
          <p:cNvSpPr txBox="1"/>
          <p:nvPr/>
        </p:nvSpPr>
        <p:spPr>
          <a:xfrm>
            <a:off x="1039740" y="2469179"/>
            <a:ext cx="2605088"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Comercio y Servicios </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Producción </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Agropecuario</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Gestión Ambiental y Productos Verdes: </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Joven Emprendedor del Año</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Emprendimiento Cultural </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Startup</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dirty="0">
              <a:latin typeface="Josefin Sans" pitchFamily="2" charset="0"/>
              <a:ea typeface="Arial"/>
              <a:cs typeface="Arial"/>
              <a:sym typeface="Arial"/>
            </a:endParaRPr>
          </a:p>
        </p:txBody>
      </p:sp>
      <p:sp>
        <p:nvSpPr>
          <p:cNvPr id="309" name="Google Shape;309;p37"/>
          <p:cNvSpPr txBox="1"/>
          <p:nvPr/>
        </p:nvSpPr>
        <p:spPr>
          <a:xfrm>
            <a:off x="3854331" y="3069364"/>
            <a:ext cx="4098062"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Microempresarios</a:t>
            </a:r>
            <a:endParaRPr sz="1400" b="0" i="0" u="none" strike="noStrike" cap="none" dirty="0">
              <a:latin typeface="Josefin Sans" pitchFamily="2" charset="0"/>
              <a:ea typeface="Arial"/>
              <a:cs typeface="Arial"/>
              <a:sym typeface="Arial"/>
            </a:endParaRPr>
          </a:p>
        </p:txBody>
      </p:sp>
      <p:sp>
        <p:nvSpPr>
          <p:cNvPr id="310" name="Google Shape;310;p37"/>
          <p:cNvSpPr txBox="1"/>
          <p:nvPr/>
        </p:nvSpPr>
        <p:spPr>
          <a:xfrm>
            <a:off x="3854331" y="2469179"/>
            <a:ext cx="3003947"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 </a:t>
            </a:r>
            <a:r>
              <a:rPr lang="es-ES" sz="1400" b="0" i="0" u="none" strike="noStrike" cap="none" dirty="0">
                <a:latin typeface="Josefin Sans" pitchFamily="2" charset="0"/>
                <a:ea typeface="Arial"/>
                <a:cs typeface="Arial"/>
                <a:sym typeface="Arial"/>
              </a:rPr>
              <a:t>$19.000.000</a:t>
            </a:r>
            <a:endParaRPr sz="1400" b="0" i="0" u="none" strike="noStrike" cap="none" dirty="0">
              <a:latin typeface="Josefin Sans" pitchFamily="2" charset="0"/>
              <a:ea typeface="Arial"/>
              <a:cs typeface="Arial"/>
              <a:sym typeface="Arial"/>
            </a:endParaRPr>
          </a:p>
        </p:txBody>
      </p:sp>
      <p:pic>
        <p:nvPicPr>
          <p:cNvPr id="311" name="Google Shape;311;p37"/>
          <p:cNvPicPr preferRelativeResize="0"/>
          <p:nvPr/>
        </p:nvPicPr>
        <p:blipFill rotWithShape="1">
          <a:blip r:embed="rId3">
            <a:alphaModFix/>
          </a:blip>
          <a:srcRect/>
          <a:stretch/>
        </p:blipFill>
        <p:spPr>
          <a:xfrm>
            <a:off x="6258282" y="3623321"/>
            <a:ext cx="1428750" cy="77866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8" name="Google Shape;328;p38"/>
          <p:cNvSpPr txBox="1"/>
          <p:nvPr/>
        </p:nvSpPr>
        <p:spPr>
          <a:xfrm>
            <a:off x="381540" y="217766"/>
            <a:ext cx="7019254"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WE EMPOWER</a:t>
            </a:r>
            <a:endParaRPr sz="3200" b="1" dirty="0">
              <a:solidFill>
                <a:srgbClr val="FF6600"/>
              </a:solidFill>
              <a:latin typeface="Josefin Sans" pitchFamily="2" charset="0"/>
              <a:cs typeface="Arial" panose="020B0604020202020204" pitchFamily="34" charset="0"/>
              <a:sym typeface="Arial"/>
            </a:endParaRPr>
          </a:p>
        </p:txBody>
      </p:sp>
      <p:sp>
        <p:nvSpPr>
          <p:cNvPr id="329" name="Google Shape;329;p38"/>
          <p:cNvSpPr txBox="1"/>
          <p:nvPr/>
        </p:nvSpPr>
        <p:spPr>
          <a:xfrm>
            <a:off x="469412" y="754182"/>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330" name="Google Shape;330;p38"/>
          <p:cNvSpPr txBox="1"/>
          <p:nvPr/>
        </p:nvSpPr>
        <p:spPr>
          <a:xfrm>
            <a:off x="469411" y="1111706"/>
            <a:ext cx="3724331" cy="18158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WEC apoya a las mujeres emprendedoras para ayudarlas a desarrollar capacidades, resolver problemas y escalar sus empresas para la expansión global. La plataforma conecta a empresarios, inversores y mentores, brinda acceso a los recursos de capacitación y le permite inscribirse en los concursos de inversión.</a:t>
            </a:r>
            <a:endParaRPr sz="1400" b="0" i="0" u="none" strike="noStrike" cap="none" dirty="0">
              <a:latin typeface="Josefin Sans" pitchFamily="2" charset="0"/>
              <a:ea typeface="Arial"/>
              <a:cs typeface="Arial"/>
              <a:sym typeface="Arial"/>
            </a:endParaRPr>
          </a:p>
        </p:txBody>
      </p:sp>
      <p:sp>
        <p:nvSpPr>
          <p:cNvPr id="331" name="Google Shape;331;p38"/>
          <p:cNvSpPr txBox="1"/>
          <p:nvPr/>
        </p:nvSpPr>
        <p:spPr>
          <a:xfrm>
            <a:off x="469411" y="3060358"/>
            <a:ext cx="2605088"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Desafíos Financieros</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Desafíos para empresas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dirty="0">
              <a:latin typeface="Josefin Sans" pitchFamily="2" charset="0"/>
              <a:ea typeface="Arial"/>
              <a:cs typeface="Arial"/>
              <a:sym typeface="Arial"/>
            </a:endParaRPr>
          </a:p>
        </p:txBody>
      </p:sp>
      <p:sp>
        <p:nvSpPr>
          <p:cNvPr id="332" name="Google Shape;332;p38"/>
          <p:cNvSpPr txBox="1"/>
          <p:nvPr/>
        </p:nvSpPr>
        <p:spPr>
          <a:xfrm>
            <a:off x="469412" y="4031794"/>
            <a:ext cx="353004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s-ES" sz="1400" b="0" i="0" u="none" strike="noStrike" cap="none" dirty="0">
                <a:latin typeface="Josefin Sans" pitchFamily="2" charset="0"/>
                <a:ea typeface="Arial"/>
                <a:cs typeface="Arial"/>
                <a:sym typeface="Arial"/>
              </a:rPr>
              <a:t> inversor, un mentor o un emprendedor</a:t>
            </a:r>
            <a:endParaRPr sz="1400" b="0" i="0" u="none" strike="noStrike" cap="none" dirty="0">
              <a:latin typeface="Josefin Sans" pitchFamily="2" charset="0"/>
              <a:ea typeface="Arial"/>
              <a:cs typeface="Arial"/>
              <a:sym typeface="Arial"/>
            </a:endParaRPr>
          </a:p>
        </p:txBody>
      </p:sp>
      <p:sp>
        <p:nvSpPr>
          <p:cNvPr id="333" name="Google Shape;333;p38"/>
          <p:cNvSpPr txBox="1"/>
          <p:nvPr/>
        </p:nvSpPr>
        <p:spPr>
          <a:xfrm>
            <a:off x="3891167" y="3187443"/>
            <a:ext cx="4026923" cy="5844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 </a:t>
            </a:r>
            <a:r>
              <a:rPr lang="es-ES" sz="1400" b="0" i="0" u="none" strike="noStrike" cap="none" dirty="0">
                <a:latin typeface="Josefin Sans" pitchFamily="2" charset="0"/>
                <a:ea typeface="Arial"/>
                <a:cs typeface="Arial"/>
                <a:sym typeface="Arial"/>
              </a:rPr>
              <a:t>asesoramiento, capital para hacer crecer sus negocios y aceleración</a:t>
            </a:r>
            <a:r>
              <a:rPr lang="es-ES" sz="1598" b="0" i="0" u="none" strike="noStrike" cap="none" dirty="0">
                <a:latin typeface="Josefin Sans" pitchFamily="2" charset="0"/>
                <a:ea typeface="Arial"/>
                <a:cs typeface="Arial"/>
                <a:sym typeface="Arial"/>
              </a:rPr>
              <a:t>.</a:t>
            </a:r>
            <a:endParaRPr sz="1598" b="0" i="0" u="none" strike="noStrike" cap="none" dirty="0">
              <a:latin typeface="Josefin Sans" pitchFamily="2" charset="0"/>
              <a:ea typeface="Arial"/>
              <a:cs typeface="Arial"/>
              <a:sym typeface="Arial"/>
            </a:endParaRPr>
          </a:p>
        </p:txBody>
      </p:sp>
      <p:pic>
        <p:nvPicPr>
          <p:cNvPr id="4098" name="Picture 2" descr="We-Empower Inc. | LinkedIn">
            <a:extLst>
              <a:ext uri="{FF2B5EF4-FFF2-40B4-BE49-F238E27FC236}">
                <a16:creationId xmlns:a16="http://schemas.microsoft.com/office/drawing/2014/main" id="{291CC637-FB99-4494-8847-ED16E80B08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0833" y="754182"/>
            <a:ext cx="2337833" cy="23378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44" name="Google Shape;344;p39"/>
          <p:cNvSpPr txBox="1"/>
          <p:nvPr/>
        </p:nvSpPr>
        <p:spPr>
          <a:xfrm>
            <a:off x="320675" y="42546"/>
            <a:ext cx="7551787" cy="584735"/>
          </a:xfrm>
          <a:prstGeom prst="rect">
            <a:avLst/>
          </a:prstGeom>
          <a:noFill/>
          <a:ln>
            <a:noFill/>
          </a:ln>
        </p:spPr>
        <p:txBody>
          <a:bodyPr spcFirstLastPara="1" wrap="square" lIns="91425" tIns="45700" rIns="91425" bIns="45700" anchor="t" anchorCtr="0">
            <a:spAutoFit/>
          </a:bodyPr>
          <a:lstStyle/>
          <a:p>
            <a:pPr algn="ctr">
              <a:buClr>
                <a:srgbClr val="000000"/>
              </a:buClr>
              <a:buSzPts val="2000"/>
            </a:pPr>
            <a:r>
              <a:rPr lang="es-ES" sz="3200" b="1" dirty="0">
                <a:solidFill>
                  <a:srgbClr val="FF6600"/>
                </a:solidFill>
                <a:latin typeface="Josefin Sans" pitchFamily="2" charset="0"/>
                <a:cs typeface="Arial" panose="020B0604020202020204" pitchFamily="34" charset="0"/>
                <a:sym typeface="Arial"/>
              </a:rPr>
              <a:t>START PATH EMPODERA</a:t>
            </a:r>
            <a:endParaRPr sz="3200" b="1" dirty="0">
              <a:solidFill>
                <a:srgbClr val="FF6600"/>
              </a:solidFill>
              <a:latin typeface="Josefin Sans" pitchFamily="2" charset="0"/>
              <a:cs typeface="Arial" panose="020B0604020202020204" pitchFamily="34" charset="0"/>
              <a:sym typeface="Arial"/>
            </a:endParaRPr>
          </a:p>
        </p:txBody>
      </p:sp>
      <p:sp>
        <p:nvSpPr>
          <p:cNvPr id="345" name="Google Shape;345;p39"/>
          <p:cNvSpPr txBox="1"/>
          <p:nvPr/>
        </p:nvSpPr>
        <p:spPr>
          <a:xfrm>
            <a:off x="320675" y="593528"/>
            <a:ext cx="1671134"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346" name="Google Shape;346;p39"/>
          <p:cNvSpPr txBox="1"/>
          <p:nvPr/>
        </p:nvSpPr>
        <p:spPr>
          <a:xfrm>
            <a:off x="320674" y="899280"/>
            <a:ext cx="5132108"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iniciativa con el objetivo de apoyar, asesorar y promover empresas lideradas por mujeres en el área de las tecnologías financieras.</a:t>
            </a:r>
            <a:endParaRPr sz="1400" b="0" i="0" u="none" strike="noStrike" cap="none" dirty="0">
              <a:latin typeface="Josefin Sans" pitchFamily="2" charset="0"/>
              <a:ea typeface="Arial"/>
              <a:cs typeface="Arial"/>
              <a:sym typeface="Arial"/>
            </a:endParaRPr>
          </a:p>
        </p:txBody>
      </p:sp>
      <p:sp>
        <p:nvSpPr>
          <p:cNvPr id="347" name="Google Shape;347;p39"/>
          <p:cNvSpPr txBox="1"/>
          <p:nvPr/>
        </p:nvSpPr>
        <p:spPr>
          <a:xfrm>
            <a:off x="320675" y="1637903"/>
            <a:ext cx="3048484" cy="270839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6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Tecnologías financieras automatización en la prestación y el uso de servicios financieros digitales.</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Inclusión financiera. Aumento en la alfabetización financiera digital y en el acceso de las personas </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Comercio. Digitalización y optimización de la compra y venta</a:t>
            </a:r>
            <a:endParaRPr sz="1400" b="1" i="0" u="none" strike="noStrike" cap="none" dirty="0">
              <a:latin typeface="Josefin Sans" pitchFamily="2" charset="0"/>
              <a:ea typeface="Arial"/>
              <a:cs typeface="Arial"/>
              <a:sym typeface="Arial"/>
            </a:endParaRPr>
          </a:p>
        </p:txBody>
      </p:sp>
      <p:sp>
        <p:nvSpPr>
          <p:cNvPr id="348" name="Google Shape;348;p39"/>
          <p:cNvSpPr txBox="1"/>
          <p:nvPr/>
        </p:nvSpPr>
        <p:spPr>
          <a:xfrm>
            <a:off x="3369159" y="1691680"/>
            <a:ext cx="3266450" cy="16311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598"/>
              <a:buFont typeface="Arial"/>
              <a:buNone/>
            </a:pPr>
            <a:r>
              <a:rPr lang="es-ES" sz="1400" b="0" i="0" u="none" strike="noStrike" cap="none" dirty="0">
                <a:latin typeface="Josefin Sans" pitchFamily="2" charset="0"/>
                <a:ea typeface="Arial"/>
                <a:cs typeface="Arial"/>
                <a:sym typeface="Arial"/>
              </a:rPr>
              <a:t>mujeres colombianas que hayan creado una empresa que este constituida que utilice nuevas tecnologías para crear productos financieros y que tengan un mínimo de facturación.</a:t>
            </a:r>
            <a:endParaRPr sz="1400" b="0" i="0" u="none" strike="noStrike" cap="none" dirty="0">
              <a:latin typeface="Josefin Sans" pitchFamily="2" charset="0"/>
              <a:ea typeface="Arial"/>
              <a:cs typeface="Arial"/>
              <a:sym typeface="Arial"/>
            </a:endParaRPr>
          </a:p>
        </p:txBody>
      </p:sp>
      <p:sp>
        <p:nvSpPr>
          <p:cNvPr id="349" name="Google Shape;349;p39"/>
          <p:cNvSpPr txBox="1"/>
          <p:nvPr/>
        </p:nvSpPr>
        <p:spPr>
          <a:xfrm>
            <a:off x="3369159" y="3700285"/>
            <a:ext cx="326645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 </a:t>
            </a:r>
            <a:r>
              <a:rPr lang="es-ES" sz="1400" b="0" i="0" u="none" strike="noStrike" cap="none" dirty="0">
                <a:latin typeface="Josefin Sans" pitchFamily="2" charset="0"/>
                <a:ea typeface="Arial"/>
                <a:cs typeface="Arial"/>
                <a:sym typeface="Arial"/>
              </a:rPr>
              <a:t>20.0000US</a:t>
            </a:r>
            <a:endParaRPr sz="1400" b="0" i="0" u="none" strike="noStrike" cap="none" dirty="0">
              <a:latin typeface="Josefin Sans" pitchFamily="2" charset="0"/>
              <a:ea typeface="Arial"/>
              <a:cs typeface="Arial"/>
              <a:sym typeface="Arial"/>
            </a:endParaRPr>
          </a:p>
        </p:txBody>
      </p:sp>
      <p:sp>
        <p:nvSpPr>
          <p:cNvPr id="350" name="Google Shape;350;p39"/>
          <p:cNvSpPr/>
          <p:nvPr/>
        </p:nvSpPr>
        <p:spPr>
          <a:xfrm>
            <a:off x="2322636" y="4435090"/>
            <a:ext cx="4498725"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ES" sz="1400" b="1" i="0" u="sng" strike="noStrike" cap="none" dirty="0" err="1">
                <a:latin typeface="Josefin Sans" pitchFamily="2" charset="0"/>
                <a:ea typeface="Arial"/>
                <a:cs typeface="Arial"/>
                <a:sym typeface="Arial"/>
              </a:rPr>
              <a:t>Click</a:t>
            </a:r>
            <a:r>
              <a:rPr lang="es-ES" sz="1400" b="1" i="0" u="sng" strike="noStrike" cap="none" dirty="0">
                <a:latin typeface="Josefin Sans" pitchFamily="2" charset="0"/>
                <a:ea typeface="Arial"/>
                <a:cs typeface="Arial"/>
                <a:sym typeface="Arial"/>
              </a:rPr>
              <a:t>: https://www.startpathempodera.com/es/</a:t>
            </a:r>
            <a:endParaRPr sz="1400" b="0" i="0" u="none" strike="noStrike" cap="none" dirty="0">
              <a:latin typeface="Josefin Sans" pitchFamily="2" charset="0"/>
              <a:ea typeface="Arial"/>
              <a:cs typeface="Arial"/>
              <a:sym typeface="Arial"/>
            </a:endParaRPr>
          </a:p>
        </p:txBody>
      </p:sp>
      <p:pic>
        <p:nvPicPr>
          <p:cNvPr id="351" name="Google Shape;351;p39"/>
          <p:cNvPicPr preferRelativeResize="0"/>
          <p:nvPr/>
        </p:nvPicPr>
        <p:blipFill rotWithShape="1">
          <a:blip r:embed="rId3">
            <a:alphaModFix/>
          </a:blip>
          <a:srcRect/>
          <a:stretch/>
        </p:blipFill>
        <p:spPr>
          <a:xfrm>
            <a:off x="6586587" y="3968746"/>
            <a:ext cx="1285875" cy="774121"/>
          </a:xfrm>
          <a:prstGeom prst="rect">
            <a:avLst/>
          </a:prstGeom>
          <a:noFill/>
          <a:ln>
            <a:noFill/>
          </a:ln>
        </p:spPr>
      </p:pic>
      <p:pic>
        <p:nvPicPr>
          <p:cNvPr id="352" name="Google Shape;352;p39"/>
          <p:cNvPicPr preferRelativeResize="0"/>
          <p:nvPr/>
        </p:nvPicPr>
        <p:blipFill rotWithShape="1">
          <a:blip r:embed="rId4">
            <a:alphaModFix/>
          </a:blip>
          <a:srcRect/>
          <a:stretch/>
        </p:blipFill>
        <p:spPr>
          <a:xfrm flipH="1">
            <a:off x="5452782" y="3549576"/>
            <a:ext cx="739613" cy="621853"/>
          </a:xfrm>
          <a:prstGeom prst="rect">
            <a:avLst/>
          </a:prstGeom>
          <a:noFill/>
          <a:ln>
            <a:noFill/>
          </a:ln>
        </p:spPr>
      </p:pic>
      <p:pic>
        <p:nvPicPr>
          <p:cNvPr id="353" name="Google Shape;353;p39"/>
          <p:cNvPicPr preferRelativeResize="0"/>
          <p:nvPr/>
        </p:nvPicPr>
        <p:blipFill rotWithShape="1">
          <a:blip r:embed="rId5">
            <a:alphaModFix/>
          </a:blip>
          <a:srcRect/>
          <a:stretch/>
        </p:blipFill>
        <p:spPr>
          <a:xfrm>
            <a:off x="6003577" y="937411"/>
            <a:ext cx="1807518" cy="62695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74" name="Google Shape;374;p40"/>
          <p:cNvSpPr txBox="1"/>
          <p:nvPr/>
        </p:nvSpPr>
        <p:spPr>
          <a:xfrm>
            <a:off x="273779" y="76618"/>
            <a:ext cx="782549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2800" b="1" dirty="0">
                <a:solidFill>
                  <a:srgbClr val="FF6600"/>
                </a:solidFill>
                <a:latin typeface="Josefin Sans" pitchFamily="2" charset="0"/>
                <a:cs typeface="Arial" panose="020B0604020202020204" pitchFamily="34" charset="0"/>
                <a:sym typeface="Arial"/>
              </a:rPr>
              <a:t>SANTANDER X TOMORROW CHALLENGE</a:t>
            </a:r>
            <a:endParaRPr sz="2800" b="1" dirty="0">
              <a:solidFill>
                <a:srgbClr val="FF6600"/>
              </a:solidFill>
              <a:latin typeface="Josefin Sans" pitchFamily="2" charset="0"/>
              <a:cs typeface="Arial" panose="020B0604020202020204" pitchFamily="34" charset="0"/>
              <a:sym typeface="Arial"/>
            </a:endParaRPr>
          </a:p>
        </p:txBody>
      </p:sp>
      <p:sp>
        <p:nvSpPr>
          <p:cNvPr id="375" name="Google Shape;375;p40"/>
          <p:cNvSpPr txBox="1"/>
          <p:nvPr/>
        </p:nvSpPr>
        <p:spPr>
          <a:xfrm>
            <a:off x="308854" y="612639"/>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376" name="Google Shape;376;p40"/>
          <p:cNvSpPr txBox="1"/>
          <p:nvPr/>
        </p:nvSpPr>
        <p:spPr>
          <a:xfrm>
            <a:off x="308853" y="910021"/>
            <a:ext cx="6267063"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Banco Santander, a través de Santander Universidades, lanza el reto global Santander X Tomorrow Challenge para emprendedores de 14 países para aportar soluciones innovadoras que ayuden a mitigar las consecuencias socioeconómicas derivadas de esta pandemia.</a:t>
            </a:r>
            <a:endParaRPr sz="1400" b="0" i="0" u="none" strike="noStrike" cap="none" dirty="0">
              <a:latin typeface="Josefin Sans" pitchFamily="2" charset="0"/>
              <a:ea typeface="Arial"/>
              <a:cs typeface="Arial"/>
              <a:sym typeface="Arial"/>
            </a:endParaRPr>
          </a:p>
        </p:txBody>
      </p:sp>
      <p:sp>
        <p:nvSpPr>
          <p:cNvPr id="377" name="Google Shape;377;p40"/>
          <p:cNvSpPr txBox="1"/>
          <p:nvPr/>
        </p:nvSpPr>
        <p:spPr>
          <a:xfrm>
            <a:off x="308854" y="1812998"/>
            <a:ext cx="2605088" cy="98484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Talento</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Clientes </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Investigación</a:t>
            </a:r>
            <a:endParaRPr sz="1400" b="1" i="0" u="none" strike="noStrike" cap="none" dirty="0">
              <a:latin typeface="Josefin Sans" pitchFamily="2" charset="0"/>
              <a:ea typeface="Arial"/>
              <a:cs typeface="Arial"/>
              <a:sym typeface="Arial"/>
            </a:endParaRPr>
          </a:p>
        </p:txBody>
      </p:sp>
      <p:sp>
        <p:nvSpPr>
          <p:cNvPr id="378" name="Google Shape;378;p40"/>
          <p:cNvSpPr txBox="1"/>
          <p:nvPr/>
        </p:nvSpPr>
        <p:spPr>
          <a:xfrm>
            <a:off x="308854" y="2821203"/>
            <a:ext cx="5766884"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598"/>
              <a:buFont typeface="Arial"/>
              <a:buNone/>
            </a:pPr>
            <a:r>
              <a:rPr lang="es-ES" sz="1400" b="0" i="0" u="none" strike="noStrike" cap="none" dirty="0">
                <a:latin typeface="Josefin Sans" pitchFamily="2" charset="0"/>
                <a:ea typeface="Arial"/>
                <a:cs typeface="Arial"/>
                <a:sym typeface="Arial"/>
              </a:rPr>
              <a:t>Ser Emprendedor</a:t>
            </a:r>
            <a:endParaRPr sz="1400" b="0" i="0" u="none" strike="noStrike" cap="none" dirty="0">
              <a:latin typeface="Josefin Sans" pitchFamily="2" charset="0"/>
              <a:ea typeface="Arial"/>
              <a:cs typeface="Arial"/>
              <a:sym typeface="Arial"/>
            </a:endParaRPr>
          </a:p>
        </p:txBody>
      </p:sp>
      <p:sp>
        <p:nvSpPr>
          <p:cNvPr id="379" name="Google Shape;379;p40"/>
          <p:cNvSpPr txBox="1"/>
          <p:nvPr/>
        </p:nvSpPr>
        <p:spPr>
          <a:xfrm>
            <a:off x="308853" y="3439764"/>
            <a:ext cx="4026923"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 </a:t>
            </a:r>
            <a:r>
              <a:rPr lang="es-ES" sz="1400" b="0" i="0" u="none" strike="noStrike" cap="none" dirty="0">
                <a:latin typeface="Josefin Sans" pitchFamily="2" charset="0"/>
                <a:ea typeface="Arial"/>
                <a:cs typeface="Arial"/>
                <a:sym typeface="Arial"/>
              </a:rPr>
              <a:t>Dinero y mentorías con expertos</a:t>
            </a:r>
            <a:endParaRPr sz="1400" b="0" i="0" u="none" strike="noStrike" cap="none" dirty="0">
              <a:latin typeface="Josefin Sans" pitchFamily="2" charset="0"/>
              <a:ea typeface="Arial"/>
              <a:cs typeface="Arial"/>
              <a:sym typeface="Arial"/>
            </a:endParaRPr>
          </a:p>
        </p:txBody>
      </p:sp>
      <p:sp>
        <p:nvSpPr>
          <p:cNvPr id="380" name="Google Shape;380;p40"/>
          <p:cNvSpPr/>
          <p:nvPr/>
        </p:nvSpPr>
        <p:spPr>
          <a:xfrm>
            <a:off x="2444013" y="4427032"/>
            <a:ext cx="44988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ES" sz="1400" b="1" i="0" u="sng" strike="noStrike" cap="none" dirty="0" err="1">
                <a:latin typeface="Josefin Sans" pitchFamily="2" charset="0"/>
                <a:ea typeface="Arial"/>
                <a:cs typeface="Arial"/>
                <a:sym typeface="Arial"/>
              </a:rPr>
              <a:t>Click</a:t>
            </a:r>
            <a:r>
              <a:rPr lang="es-ES" sz="1400" b="1" i="0" u="sng" strike="noStrike" cap="none" dirty="0">
                <a:latin typeface="Josefin Sans" pitchFamily="2" charset="0"/>
                <a:ea typeface="Arial"/>
                <a:cs typeface="Arial"/>
                <a:sym typeface="Arial"/>
              </a:rPr>
              <a:t>: www.santanderx.com/tomorrowchallenge</a:t>
            </a:r>
            <a:endParaRPr sz="1400" b="0" i="0" u="none" strike="noStrike" cap="none" dirty="0">
              <a:latin typeface="Josefin Sans" pitchFamily="2" charset="0"/>
              <a:ea typeface="Arial"/>
              <a:cs typeface="Arial"/>
              <a:sym typeface="Arial"/>
            </a:endParaRPr>
          </a:p>
        </p:txBody>
      </p:sp>
      <p:pic>
        <p:nvPicPr>
          <p:cNvPr id="381" name="Google Shape;381;p40"/>
          <p:cNvPicPr preferRelativeResize="0"/>
          <p:nvPr/>
        </p:nvPicPr>
        <p:blipFill rotWithShape="1">
          <a:blip r:embed="rId3">
            <a:alphaModFix/>
          </a:blip>
          <a:srcRect/>
          <a:stretch/>
        </p:blipFill>
        <p:spPr>
          <a:xfrm>
            <a:off x="4355951" y="2174311"/>
            <a:ext cx="1874109" cy="98484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94" name="Google Shape;394;p41"/>
          <p:cNvSpPr txBox="1"/>
          <p:nvPr/>
        </p:nvSpPr>
        <p:spPr>
          <a:xfrm>
            <a:off x="1022219" y="218603"/>
            <a:ext cx="7099561"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HDI SEGUROS E IMAGINAMOS</a:t>
            </a:r>
            <a:endParaRPr sz="3200" b="1" dirty="0">
              <a:solidFill>
                <a:srgbClr val="FF6600"/>
              </a:solidFill>
              <a:latin typeface="Josefin Sans" pitchFamily="2" charset="0"/>
              <a:cs typeface="Arial" panose="020B0604020202020204" pitchFamily="34" charset="0"/>
              <a:sym typeface="Arial"/>
            </a:endParaRPr>
          </a:p>
        </p:txBody>
      </p:sp>
      <p:sp>
        <p:nvSpPr>
          <p:cNvPr id="395" name="Google Shape;395;p41"/>
          <p:cNvSpPr txBox="1"/>
          <p:nvPr/>
        </p:nvSpPr>
        <p:spPr>
          <a:xfrm>
            <a:off x="1022219" y="966258"/>
            <a:ext cx="1554605"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396" name="Google Shape;396;p41"/>
          <p:cNvSpPr txBox="1"/>
          <p:nvPr/>
        </p:nvSpPr>
        <p:spPr>
          <a:xfrm>
            <a:off x="1022218" y="1246739"/>
            <a:ext cx="6148201"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98"/>
              <a:buFont typeface="Arial"/>
              <a:buNone/>
            </a:pPr>
            <a:r>
              <a:rPr lang="es-ES" sz="1400" b="0" i="0" u="none" strike="noStrike" cap="none" dirty="0">
                <a:latin typeface="Josefin Sans" pitchFamily="2" charset="0"/>
                <a:ea typeface="Arial"/>
                <a:cs typeface="Arial"/>
                <a:sym typeface="Arial"/>
              </a:rPr>
              <a:t>convocatoria a nivel nacional en busca de talentos emprendedores que requieran el apoyo financiero y el acompañamiento para hacer posible la estructuración y la puesta en marcha de sus ideas de negocio.</a:t>
            </a:r>
            <a:endParaRPr sz="1400" b="0" i="0" u="none" strike="noStrike" cap="none" dirty="0">
              <a:latin typeface="Josefin Sans" pitchFamily="2" charset="0"/>
              <a:ea typeface="Arial"/>
              <a:cs typeface="Arial"/>
              <a:sym typeface="Arial"/>
            </a:endParaRPr>
          </a:p>
        </p:txBody>
      </p:sp>
      <p:sp>
        <p:nvSpPr>
          <p:cNvPr id="397" name="Google Shape;397;p41"/>
          <p:cNvSpPr txBox="1"/>
          <p:nvPr/>
        </p:nvSpPr>
        <p:spPr>
          <a:xfrm>
            <a:off x="1022219" y="2261503"/>
            <a:ext cx="614820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 Startup de cualquier sector</a:t>
            </a:r>
            <a:endParaRPr sz="1400" b="0" i="0" u="none" strike="noStrike" cap="none" dirty="0">
              <a:latin typeface="Josefin Sans" pitchFamily="2" charset="0"/>
              <a:ea typeface="Arial"/>
              <a:cs typeface="Arial"/>
              <a:sym typeface="Arial"/>
            </a:endParaRPr>
          </a:p>
        </p:txBody>
      </p:sp>
      <p:sp>
        <p:nvSpPr>
          <p:cNvPr id="398" name="Google Shape;398;p41"/>
          <p:cNvSpPr txBox="1"/>
          <p:nvPr/>
        </p:nvSpPr>
        <p:spPr>
          <a:xfrm>
            <a:off x="1022218" y="3013498"/>
            <a:ext cx="6148201"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598"/>
              <a:buFont typeface="Arial"/>
              <a:buNone/>
            </a:pPr>
            <a:r>
              <a:rPr lang="es-ES" sz="1400" b="0" i="0" u="none" strike="noStrike" cap="none" dirty="0">
                <a:latin typeface="Josefin Sans" pitchFamily="2" charset="0"/>
                <a:ea typeface="Arial"/>
                <a:cs typeface="Arial"/>
                <a:sym typeface="Arial"/>
              </a:rPr>
              <a:t>emprendimientos emergentes de alto impacto que con el apoyo económico puedan generar oportunidades laborales.</a:t>
            </a:r>
            <a:endParaRPr sz="1400" b="0" i="0" u="none" strike="noStrike" cap="none" dirty="0">
              <a:latin typeface="Josefin Sans" pitchFamily="2" charset="0"/>
              <a:ea typeface="Arial"/>
              <a:cs typeface="Arial"/>
              <a:sym typeface="Arial"/>
            </a:endParaRPr>
          </a:p>
        </p:txBody>
      </p:sp>
      <p:sp>
        <p:nvSpPr>
          <p:cNvPr id="399" name="Google Shape;399;p41"/>
          <p:cNvSpPr txBox="1"/>
          <p:nvPr/>
        </p:nvSpPr>
        <p:spPr>
          <a:xfrm>
            <a:off x="1022219" y="3980937"/>
            <a:ext cx="6148201"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a:t>
            </a:r>
            <a:r>
              <a:rPr lang="es-ES" sz="1400" b="1" i="0" u="none" strike="noStrike" cap="none" dirty="0">
                <a:latin typeface="Josefin Sans" pitchFamily="2" charset="0"/>
                <a:ea typeface="Arial"/>
                <a:cs typeface="Arial"/>
                <a:sym typeface="Arial"/>
              </a:rPr>
              <a:t>: </a:t>
            </a:r>
            <a:r>
              <a:rPr lang="es-ES" sz="1400" i="0" u="none" strike="noStrike" cap="none" dirty="0">
                <a:latin typeface="Josefin Sans" pitchFamily="2" charset="0"/>
                <a:ea typeface="Arial"/>
                <a:cs typeface="Arial"/>
                <a:sym typeface="Arial"/>
              </a:rPr>
              <a:t>Dinero(hasta $500millones  y Consultoría experta en proceso de estructuración y la puesta en marcha del negocio</a:t>
            </a:r>
            <a:endParaRPr sz="1400" i="0" u="none" strike="noStrike" cap="none" dirty="0">
              <a:latin typeface="Josefin Sans" pitchFamily="2" charset="0"/>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pic>
        <p:nvPicPr>
          <p:cNvPr id="418" name="Google Shape;418;p42"/>
          <p:cNvPicPr preferRelativeResize="0"/>
          <p:nvPr/>
        </p:nvPicPr>
        <p:blipFill rotWithShape="1">
          <a:blip r:embed="rId3">
            <a:alphaModFix/>
          </a:blip>
          <a:srcRect/>
          <a:stretch/>
        </p:blipFill>
        <p:spPr>
          <a:xfrm>
            <a:off x="549353" y="-498478"/>
            <a:ext cx="217898" cy="36000"/>
          </a:xfrm>
          <a:prstGeom prst="rect">
            <a:avLst/>
          </a:prstGeom>
          <a:noFill/>
          <a:ln>
            <a:noFill/>
          </a:ln>
        </p:spPr>
      </p:pic>
      <p:sp>
        <p:nvSpPr>
          <p:cNvPr id="419" name="Google Shape;419;p42"/>
          <p:cNvSpPr txBox="1"/>
          <p:nvPr/>
        </p:nvSpPr>
        <p:spPr>
          <a:xfrm>
            <a:off x="549353" y="96003"/>
            <a:ext cx="7280043"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HDI SEGUROS E IMAGINAMOS</a:t>
            </a:r>
            <a:endParaRPr sz="3200" b="1" dirty="0">
              <a:solidFill>
                <a:srgbClr val="FF6600"/>
              </a:solidFill>
              <a:latin typeface="Josefin Sans" pitchFamily="2" charset="0"/>
              <a:cs typeface="Arial" panose="020B0604020202020204" pitchFamily="34" charset="0"/>
              <a:sym typeface="Arial"/>
            </a:endParaRPr>
          </a:p>
        </p:txBody>
      </p:sp>
      <p:sp>
        <p:nvSpPr>
          <p:cNvPr id="420" name="Google Shape;420;p42"/>
          <p:cNvSpPr txBox="1"/>
          <p:nvPr/>
        </p:nvSpPr>
        <p:spPr>
          <a:xfrm>
            <a:off x="549353" y="680352"/>
            <a:ext cx="1485187"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421" name="Google Shape;421;p42"/>
          <p:cNvSpPr txBox="1"/>
          <p:nvPr/>
        </p:nvSpPr>
        <p:spPr>
          <a:xfrm>
            <a:off x="547632" y="956536"/>
            <a:ext cx="6498641"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98"/>
              <a:buFont typeface="Arial"/>
              <a:buNone/>
            </a:pPr>
            <a:r>
              <a:rPr lang="es-ES" sz="1400" b="0" i="0" u="none" strike="noStrike" cap="none" dirty="0">
                <a:latin typeface="Josefin Sans" pitchFamily="2" charset="0"/>
                <a:ea typeface="Arial"/>
                <a:cs typeface="Arial"/>
                <a:sym typeface="Arial"/>
              </a:rPr>
              <a:t>convocatoria a nivel nacional en busca de talentos emprendedores que requieran el apoyo financiero y el acompañamiento para hacer posible la estructuración y la puesta en marcha de sus ideas de negocio.</a:t>
            </a:r>
            <a:endParaRPr sz="1400" b="0" i="0" u="none" strike="noStrike" cap="none" dirty="0">
              <a:latin typeface="Josefin Sans" pitchFamily="2" charset="0"/>
              <a:ea typeface="Arial"/>
              <a:cs typeface="Arial"/>
              <a:sym typeface="Arial"/>
            </a:endParaRPr>
          </a:p>
        </p:txBody>
      </p:sp>
      <p:sp>
        <p:nvSpPr>
          <p:cNvPr id="422" name="Google Shape;422;p42"/>
          <p:cNvSpPr txBox="1"/>
          <p:nvPr/>
        </p:nvSpPr>
        <p:spPr>
          <a:xfrm>
            <a:off x="532392" y="1823955"/>
            <a:ext cx="2675628"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 Startup de cualquier sector</a:t>
            </a:r>
            <a:endParaRPr sz="1400" b="0" i="0" u="none" strike="noStrike" cap="none" dirty="0">
              <a:latin typeface="Josefin Sans" pitchFamily="2" charset="0"/>
              <a:ea typeface="Arial"/>
              <a:cs typeface="Arial"/>
              <a:sym typeface="Arial"/>
            </a:endParaRPr>
          </a:p>
        </p:txBody>
      </p:sp>
      <p:sp>
        <p:nvSpPr>
          <p:cNvPr id="423" name="Google Shape;423;p42"/>
          <p:cNvSpPr txBox="1"/>
          <p:nvPr/>
        </p:nvSpPr>
        <p:spPr>
          <a:xfrm>
            <a:off x="547632" y="2506708"/>
            <a:ext cx="5766884"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598"/>
              <a:buFont typeface="Arial"/>
              <a:buNone/>
            </a:pPr>
            <a:r>
              <a:rPr lang="es-ES" sz="1400" b="0" i="0" u="none" strike="noStrike" cap="none" dirty="0">
                <a:latin typeface="Josefin Sans" pitchFamily="2" charset="0"/>
                <a:ea typeface="Arial"/>
                <a:cs typeface="Arial"/>
                <a:sym typeface="Arial"/>
              </a:rPr>
              <a:t>emprendimientos emergentes de alto impacto que con el apoyo económico puedan generar oportunidades laborales.</a:t>
            </a:r>
            <a:endParaRPr sz="1400" b="0" i="0" u="none" strike="noStrike" cap="none" dirty="0">
              <a:latin typeface="Josefin Sans" pitchFamily="2" charset="0"/>
              <a:ea typeface="Arial"/>
              <a:cs typeface="Arial"/>
              <a:sym typeface="Arial"/>
            </a:endParaRPr>
          </a:p>
        </p:txBody>
      </p:sp>
      <p:sp>
        <p:nvSpPr>
          <p:cNvPr id="424" name="Google Shape;424;p42"/>
          <p:cNvSpPr txBox="1"/>
          <p:nvPr/>
        </p:nvSpPr>
        <p:spPr>
          <a:xfrm>
            <a:off x="549353" y="3369515"/>
            <a:ext cx="523664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 </a:t>
            </a:r>
            <a:r>
              <a:rPr lang="es-ES" sz="1400" i="0" u="none" strike="noStrike" cap="none" dirty="0">
                <a:latin typeface="Josefin Sans" pitchFamily="2" charset="0"/>
                <a:ea typeface="Arial"/>
                <a:cs typeface="Arial"/>
                <a:sym typeface="Arial"/>
              </a:rPr>
              <a:t>Dinero(hasta $500millones  y Consultoría experta en proceso de estructuración y la puesta en marcha del negocio.</a:t>
            </a:r>
            <a:endParaRPr sz="1400" i="0" u="none" strike="noStrike" cap="none" dirty="0">
              <a:latin typeface="Josefin Sans" pitchFamily="2" charset="0"/>
              <a:ea typeface="Arial"/>
              <a:cs typeface="Arial"/>
              <a:sym typeface="Arial"/>
            </a:endParaRPr>
          </a:p>
        </p:txBody>
      </p:sp>
      <p:sp>
        <p:nvSpPr>
          <p:cNvPr id="425" name="Google Shape;425;p42"/>
          <p:cNvSpPr/>
          <p:nvPr/>
        </p:nvSpPr>
        <p:spPr>
          <a:xfrm>
            <a:off x="3531085" y="4562622"/>
            <a:ext cx="2081828"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ES" sz="1400" i="0" u="sng" strike="noStrike" cap="none" dirty="0">
                <a:latin typeface="Josefin Sans" pitchFamily="2" charset="0"/>
                <a:ea typeface="Arial"/>
                <a:cs typeface="Arial"/>
                <a:sym typeface="Arial"/>
              </a:rPr>
              <a:t>https://hdi-startups.com</a:t>
            </a:r>
            <a:endParaRPr sz="1400" i="0" u="none" strike="noStrike" cap="none" dirty="0">
              <a:latin typeface="Josefin Sans" pitchFamily="2" charset="0"/>
              <a:ea typeface="Arial"/>
              <a:cs typeface="Arial"/>
              <a:sym typeface="Arial"/>
            </a:endParaRPr>
          </a:p>
        </p:txBody>
      </p:sp>
      <p:pic>
        <p:nvPicPr>
          <p:cNvPr id="426" name="Google Shape;426;p42"/>
          <p:cNvPicPr preferRelativeResize="0"/>
          <p:nvPr/>
        </p:nvPicPr>
        <p:blipFill rotWithShape="1">
          <a:blip r:embed="rId4">
            <a:alphaModFix/>
          </a:blip>
          <a:srcRect/>
          <a:stretch/>
        </p:blipFill>
        <p:spPr>
          <a:xfrm>
            <a:off x="6258694" y="2359477"/>
            <a:ext cx="1570703" cy="100289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43" name="Google Shape;443;p43"/>
          <p:cNvSpPr txBox="1"/>
          <p:nvPr/>
        </p:nvSpPr>
        <p:spPr>
          <a:xfrm>
            <a:off x="695642" y="84451"/>
            <a:ext cx="6583321"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EMPRENDE PAIS</a:t>
            </a:r>
            <a:endParaRPr sz="3200" b="1" dirty="0">
              <a:solidFill>
                <a:srgbClr val="FF6600"/>
              </a:solidFill>
              <a:latin typeface="Josefin Sans" pitchFamily="2" charset="0"/>
              <a:cs typeface="Arial" panose="020B0604020202020204" pitchFamily="34" charset="0"/>
              <a:sym typeface="Arial"/>
            </a:endParaRPr>
          </a:p>
        </p:txBody>
      </p:sp>
      <p:sp>
        <p:nvSpPr>
          <p:cNvPr id="444" name="Google Shape;444;p43"/>
          <p:cNvSpPr txBox="1"/>
          <p:nvPr/>
        </p:nvSpPr>
        <p:spPr>
          <a:xfrm>
            <a:off x="695642" y="581315"/>
            <a:ext cx="109974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445" name="Google Shape;445;p43"/>
          <p:cNvSpPr txBox="1"/>
          <p:nvPr/>
        </p:nvSpPr>
        <p:spPr>
          <a:xfrm>
            <a:off x="695642" y="835562"/>
            <a:ext cx="6583320"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98"/>
              <a:buFont typeface="Arial"/>
              <a:buNone/>
            </a:pPr>
            <a:r>
              <a:rPr lang="es-ES" sz="1400" dirty="0">
                <a:latin typeface="Josefin Sans" pitchFamily="2" charset="0"/>
              </a:rPr>
              <a:t>A</a:t>
            </a:r>
            <a:r>
              <a:rPr lang="es-ES" sz="1400" b="0" i="0" u="none" strike="noStrike" cap="none" dirty="0">
                <a:latin typeface="Josefin Sans" pitchFamily="2" charset="0"/>
                <a:ea typeface="Arial"/>
                <a:cs typeface="Arial"/>
                <a:sym typeface="Arial"/>
              </a:rPr>
              <a:t>poyar empresas con alto potencial que buscan el crecimiento, rentabilidad, proyección financiera y sostenibilidad. A través de la formación 360° los líderes de las empresas estarán preparados para asumir nuevos retos y llevar su negocio a otro nivel.</a:t>
            </a:r>
            <a:endParaRPr sz="1400" b="0" i="0" u="none" strike="noStrike" cap="none" dirty="0">
              <a:latin typeface="Josefin Sans" pitchFamily="2" charset="0"/>
              <a:ea typeface="Arial"/>
              <a:cs typeface="Arial"/>
              <a:sym typeface="Arial"/>
            </a:endParaRPr>
          </a:p>
        </p:txBody>
      </p:sp>
      <p:sp>
        <p:nvSpPr>
          <p:cNvPr id="446" name="Google Shape;446;p43"/>
          <p:cNvSpPr txBox="1"/>
          <p:nvPr/>
        </p:nvSpPr>
        <p:spPr>
          <a:xfrm>
            <a:off x="695642" y="1838199"/>
            <a:ext cx="3068638"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 Cualquier sector, alta innovación y fuerte crecimiento</a:t>
            </a:r>
            <a:endParaRPr sz="1400" b="0" i="0" u="none" strike="noStrike" cap="none" dirty="0">
              <a:latin typeface="Josefin Sans" pitchFamily="2" charset="0"/>
              <a:ea typeface="Arial"/>
              <a:cs typeface="Arial"/>
              <a:sym typeface="Arial"/>
            </a:endParaRPr>
          </a:p>
          <a:p>
            <a:pPr marL="214313" marR="0" lvl="0" indent="-112713" algn="l" rtl="0">
              <a:lnSpc>
                <a:spcPct val="100000"/>
              </a:lnSpc>
              <a:spcBef>
                <a:spcPts val="0"/>
              </a:spcBef>
              <a:spcAft>
                <a:spcPts val="0"/>
              </a:spcAft>
              <a:buClr>
                <a:srgbClr val="000000"/>
              </a:buClr>
              <a:buSzPts val="1600"/>
              <a:buFont typeface="Arial"/>
              <a:buNone/>
            </a:pPr>
            <a:endParaRPr sz="1600" b="1" i="0" u="none" strike="noStrike" cap="none" dirty="0">
              <a:latin typeface="Josefin Sans" pitchFamily="2" charset="0"/>
              <a:ea typeface="Arial"/>
              <a:cs typeface="Arial"/>
              <a:sym typeface="Arial"/>
            </a:endParaRPr>
          </a:p>
        </p:txBody>
      </p:sp>
      <p:sp>
        <p:nvSpPr>
          <p:cNvPr id="447" name="Google Shape;447;p43"/>
          <p:cNvSpPr txBox="1"/>
          <p:nvPr/>
        </p:nvSpPr>
        <p:spPr>
          <a:xfrm>
            <a:off x="695642" y="2701742"/>
            <a:ext cx="658332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598"/>
              <a:buFont typeface="Arial"/>
              <a:buNone/>
            </a:pPr>
            <a:r>
              <a:rPr lang="es-ES" sz="1400" b="0" i="0" u="none" strike="noStrike" cap="none" dirty="0">
                <a:latin typeface="Josefin Sans" pitchFamily="2" charset="0"/>
                <a:ea typeface="Arial"/>
                <a:cs typeface="Arial"/>
                <a:sym typeface="Arial"/>
              </a:rPr>
              <a:t>Empresas con más de un año de constituida en cámara, con mínimo 10 empleos</a:t>
            </a:r>
            <a:endParaRPr sz="1400" b="0" i="0" u="none" strike="noStrike" cap="none" dirty="0">
              <a:latin typeface="Josefin Sans" pitchFamily="2" charset="0"/>
              <a:ea typeface="Arial"/>
              <a:cs typeface="Arial"/>
              <a:sym typeface="Arial"/>
            </a:endParaRPr>
          </a:p>
        </p:txBody>
      </p:sp>
      <p:sp>
        <p:nvSpPr>
          <p:cNvPr id="448" name="Google Shape;448;p43"/>
          <p:cNvSpPr txBox="1"/>
          <p:nvPr/>
        </p:nvSpPr>
        <p:spPr>
          <a:xfrm>
            <a:off x="695642" y="3384225"/>
            <a:ext cx="6583321"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 </a:t>
            </a:r>
            <a:r>
              <a:rPr lang="es-ES" sz="1400" b="0" i="0" u="none" strike="noStrike" cap="none" dirty="0">
                <a:latin typeface="Josefin Sans" pitchFamily="2" charset="0"/>
                <a:ea typeface="Arial"/>
                <a:cs typeface="Arial"/>
                <a:sym typeface="Arial"/>
              </a:rPr>
              <a:t>1 año de consultoría empresarial estratégica y aspectos financieros para aumentar la rentabilidad y búsqueda de nuevos mercados. A través de una ruta de crecimiento, con un plan de apalancamiento y metas.</a:t>
            </a:r>
            <a:endParaRPr sz="1400" b="0" i="0" u="none" strike="noStrike" cap="none" dirty="0">
              <a:latin typeface="Josefin Sans" pitchFamily="2" charset="0"/>
              <a:ea typeface="Arial"/>
              <a:cs typeface="Arial"/>
              <a:sym typeface="Arial"/>
            </a:endParaRPr>
          </a:p>
        </p:txBody>
      </p:sp>
      <p:sp>
        <p:nvSpPr>
          <p:cNvPr id="449" name="Google Shape;449;p43"/>
          <p:cNvSpPr/>
          <p:nvPr/>
        </p:nvSpPr>
        <p:spPr>
          <a:xfrm>
            <a:off x="637159" y="4554003"/>
            <a:ext cx="6700288" cy="3236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ES" sz="1400" i="0" u="sng" strike="noStrike" cap="none" dirty="0">
                <a:latin typeface="Josefin Sans" pitchFamily="2" charset="0"/>
                <a:ea typeface="Arial"/>
                <a:cs typeface="Arial"/>
                <a:sym typeface="Arial"/>
              </a:rPr>
              <a:t>https://www.fundacionbolivardavivienda.org/emprende-pais/home/convocatorias</a:t>
            </a:r>
            <a:endParaRPr sz="1400" i="0" u="sng" strike="noStrike" cap="none" dirty="0">
              <a:latin typeface="Josefin Sans" pitchFamily="2" charset="0"/>
              <a:ea typeface="Arial"/>
              <a:cs typeface="Arial"/>
              <a:sym typeface="Arial"/>
            </a:endParaRPr>
          </a:p>
        </p:txBody>
      </p:sp>
      <p:pic>
        <p:nvPicPr>
          <p:cNvPr id="1026" name="Picture 2" descr="Emprende País - Home | Facebook">
            <a:extLst>
              <a:ext uri="{FF2B5EF4-FFF2-40B4-BE49-F238E27FC236}">
                <a16:creationId xmlns:a16="http://schemas.microsoft.com/office/drawing/2014/main" id="{A45835A1-80E0-4F31-BF3A-E7F2A2501D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8963" y="3383916"/>
            <a:ext cx="1372198" cy="13783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9" name="Google Shape;459;p44"/>
          <p:cNvSpPr txBox="1"/>
          <p:nvPr/>
        </p:nvSpPr>
        <p:spPr>
          <a:xfrm>
            <a:off x="821753" y="163680"/>
            <a:ext cx="6997951"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2000" b="1" i="0" u="none" strike="noStrike" cap="none" dirty="0">
                <a:latin typeface="Josefin Sans" pitchFamily="2" charset="0"/>
                <a:ea typeface="Arial"/>
                <a:cs typeface="Arial"/>
                <a:sym typeface="Arial"/>
              </a:rPr>
              <a:t>  </a:t>
            </a:r>
            <a:r>
              <a:rPr lang="es-ES" sz="3200" b="1" dirty="0">
                <a:solidFill>
                  <a:srgbClr val="FF6600"/>
                </a:solidFill>
                <a:latin typeface="Josefin Sans" pitchFamily="2" charset="0"/>
                <a:cs typeface="Arial" panose="020B0604020202020204" pitchFamily="34" charset="0"/>
                <a:sym typeface="Arial"/>
              </a:rPr>
              <a:t>VELUMINVERLINK</a:t>
            </a:r>
            <a:endParaRPr sz="2800" b="1" dirty="0">
              <a:solidFill>
                <a:srgbClr val="FF6600"/>
              </a:solidFill>
              <a:latin typeface="Josefin Sans" pitchFamily="2" charset="0"/>
              <a:cs typeface="Arial" panose="020B0604020202020204" pitchFamily="34" charset="0"/>
              <a:sym typeface="Arial"/>
            </a:endParaRPr>
          </a:p>
        </p:txBody>
      </p:sp>
      <p:sp>
        <p:nvSpPr>
          <p:cNvPr id="460" name="Google Shape;460;p44"/>
          <p:cNvSpPr txBox="1"/>
          <p:nvPr/>
        </p:nvSpPr>
        <p:spPr>
          <a:xfrm>
            <a:off x="858624" y="686133"/>
            <a:ext cx="161505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461" name="Google Shape;461;p44"/>
          <p:cNvSpPr txBox="1"/>
          <p:nvPr/>
        </p:nvSpPr>
        <p:spPr>
          <a:xfrm>
            <a:off x="821753" y="967929"/>
            <a:ext cx="5641343"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98"/>
              <a:buFont typeface="Arial"/>
              <a:buNone/>
            </a:pPr>
            <a:r>
              <a:rPr lang="es-ES" sz="1400" dirty="0">
                <a:latin typeface="Josefin Sans" pitchFamily="2" charset="0"/>
              </a:rPr>
              <a:t>A</a:t>
            </a:r>
            <a:r>
              <a:rPr lang="es-ES" sz="1400" b="0" i="0" u="none" strike="noStrike" cap="none" dirty="0">
                <a:latin typeface="Josefin Sans" pitchFamily="2" charset="0"/>
                <a:ea typeface="Arial"/>
                <a:cs typeface="Arial"/>
                <a:sym typeface="Arial"/>
              </a:rPr>
              <a:t>poyamos a startups digitales para transformar industrias.  Buscamos fomentar la innovación y contribuir al desarrollo de una economía sostenible.</a:t>
            </a:r>
            <a:endParaRPr sz="1400" b="0" i="0" u="none" strike="noStrike" cap="none" dirty="0">
              <a:latin typeface="Josefin Sans" pitchFamily="2" charset="0"/>
              <a:ea typeface="Arial"/>
              <a:cs typeface="Arial"/>
              <a:sym typeface="Arial"/>
            </a:endParaRPr>
          </a:p>
        </p:txBody>
      </p:sp>
      <p:sp>
        <p:nvSpPr>
          <p:cNvPr id="462" name="Google Shape;462;p44"/>
          <p:cNvSpPr txBox="1"/>
          <p:nvPr/>
        </p:nvSpPr>
        <p:spPr>
          <a:xfrm>
            <a:off x="858624" y="1762382"/>
            <a:ext cx="2605088"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 Empresas Digitales</a:t>
            </a:r>
            <a:endParaRPr sz="1400" b="1" i="0" u="none" strike="noStrike" cap="none" dirty="0">
              <a:latin typeface="Josefin Sans" pitchFamily="2" charset="0"/>
              <a:ea typeface="Arial"/>
              <a:cs typeface="Arial"/>
              <a:sym typeface="Arial"/>
            </a:endParaRPr>
          </a:p>
        </p:txBody>
      </p:sp>
      <p:sp>
        <p:nvSpPr>
          <p:cNvPr id="463" name="Google Shape;463;p44"/>
          <p:cNvSpPr txBox="1"/>
          <p:nvPr/>
        </p:nvSpPr>
        <p:spPr>
          <a:xfrm>
            <a:off x="821753" y="2259096"/>
            <a:ext cx="5641343"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598"/>
              <a:buFont typeface="Arial"/>
              <a:buNone/>
            </a:pPr>
            <a:r>
              <a:rPr lang="es-ES" sz="1400" b="0" i="0" u="none" strike="noStrike" cap="none" dirty="0">
                <a:latin typeface="Josefin Sans" pitchFamily="2" charset="0"/>
                <a:ea typeface="Arial"/>
                <a:cs typeface="Arial"/>
                <a:sym typeface="Arial"/>
              </a:rPr>
              <a:t>empresas y Emprendedores con proyectos en etapa temprana apalancados por el uso de tecnologías de información</a:t>
            </a:r>
            <a:endParaRPr sz="1400" b="0" i="0" u="none" strike="noStrike" cap="none" dirty="0">
              <a:latin typeface="Josefin Sans" pitchFamily="2" charset="0"/>
              <a:ea typeface="Arial"/>
              <a:cs typeface="Arial"/>
              <a:sym typeface="Arial"/>
            </a:endParaRPr>
          </a:p>
        </p:txBody>
      </p:sp>
      <p:sp>
        <p:nvSpPr>
          <p:cNvPr id="464" name="Google Shape;464;p44"/>
          <p:cNvSpPr txBox="1"/>
          <p:nvPr/>
        </p:nvSpPr>
        <p:spPr>
          <a:xfrm>
            <a:off x="821754" y="3098395"/>
            <a:ext cx="5220604"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 </a:t>
            </a:r>
            <a:r>
              <a:rPr lang="es-ES" sz="1400" b="0" i="0" u="none" strike="noStrike" cap="none" dirty="0">
                <a:latin typeface="Josefin Sans" pitchFamily="2" charset="0"/>
                <a:ea typeface="Arial"/>
                <a:cs typeface="Arial"/>
                <a:sym typeface="Arial"/>
              </a:rPr>
              <a:t>Consultoría y Fondos.</a:t>
            </a:r>
            <a:endParaRPr sz="1400" b="0" i="0" u="none" strike="noStrike" cap="none" dirty="0">
              <a:latin typeface="Josefin Sans" pitchFamily="2" charset="0"/>
              <a:ea typeface="Arial"/>
              <a:cs typeface="Arial"/>
              <a:sym typeface="Arial"/>
            </a:endParaRPr>
          </a:p>
        </p:txBody>
      </p:sp>
      <p:sp>
        <p:nvSpPr>
          <p:cNvPr id="465" name="Google Shape;465;p44"/>
          <p:cNvSpPr/>
          <p:nvPr/>
        </p:nvSpPr>
        <p:spPr>
          <a:xfrm>
            <a:off x="3115735" y="4581926"/>
            <a:ext cx="2912527"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ES" sz="1400" b="1" i="0" u="sng" strike="noStrike" cap="none" dirty="0">
                <a:latin typeface="Josefin Sans" pitchFamily="2" charset="0"/>
                <a:ea typeface="Arial"/>
                <a:cs typeface="Arial"/>
                <a:sym typeface="Arial"/>
              </a:rPr>
              <a:t>https://www.velumventures.com</a:t>
            </a:r>
            <a:endParaRPr sz="1400" b="1" i="0" u="sng" strike="noStrike" cap="none" dirty="0">
              <a:latin typeface="Josefin Sans" pitchFamily="2" charset="0"/>
              <a:ea typeface="Arial"/>
              <a:cs typeface="Arial"/>
              <a:sym typeface="Arial"/>
            </a:endParaRPr>
          </a:p>
        </p:txBody>
      </p:sp>
      <p:pic>
        <p:nvPicPr>
          <p:cNvPr id="466" name="Google Shape;466;p44"/>
          <p:cNvPicPr preferRelativeResize="0"/>
          <p:nvPr/>
        </p:nvPicPr>
        <p:blipFill rotWithShape="1">
          <a:blip r:embed="rId3">
            <a:alphaModFix/>
          </a:blip>
          <a:srcRect/>
          <a:stretch/>
        </p:blipFill>
        <p:spPr>
          <a:xfrm>
            <a:off x="5928360" y="3436949"/>
            <a:ext cx="1891345" cy="112029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89" name="Google Shape;489;p45"/>
          <p:cNvSpPr txBox="1"/>
          <p:nvPr/>
        </p:nvSpPr>
        <p:spPr>
          <a:xfrm>
            <a:off x="957307" y="120074"/>
            <a:ext cx="7081794"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2400" b="1" dirty="0">
                <a:solidFill>
                  <a:srgbClr val="FF6600"/>
                </a:solidFill>
                <a:latin typeface="Josefin Sans" pitchFamily="2" charset="0"/>
                <a:cs typeface="Arial" panose="020B0604020202020204" pitchFamily="34" charset="0"/>
                <a:sym typeface="Arial"/>
              </a:rPr>
              <a:t>CONCURSO CAPITAL SEMILLA MEDELLÍN</a:t>
            </a:r>
            <a:endParaRPr sz="2400" b="1" dirty="0">
              <a:solidFill>
                <a:srgbClr val="FF6600"/>
              </a:solidFill>
              <a:latin typeface="Josefin Sans" pitchFamily="2" charset="0"/>
              <a:cs typeface="Arial" panose="020B0604020202020204" pitchFamily="34" charset="0"/>
              <a:sym typeface="Arial"/>
            </a:endParaRPr>
          </a:p>
        </p:txBody>
      </p:sp>
      <p:sp>
        <p:nvSpPr>
          <p:cNvPr id="490" name="Google Shape;490;p45"/>
          <p:cNvSpPr txBox="1"/>
          <p:nvPr/>
        </p:nvSpPr>
        <p:spPr>
          <a:xfrm>
            <a:off x="957307" y="602796"/>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491" name="Google Shape;491;p45"/>
          <p:cNvSpPr txBox="1"/>
          <p:nvPr/>
        </p:nvSpPr>
        <p:spPr>
          <a:xfrm>
            <a:off x="957307" y="970405"/>
            <a:ext cx="414532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Buscar las 100 ideas más innovadoras de la ciudad</a:t>
            </a:r>
            <a:endParaRPr sz="1400" b="0" i="0" u="none" strike="noStrike" cap="none" dirty="0">
              <a:latin typeface="Josefin Sans" pitchFamily="2" charset="0"/>
              <a:ea typeface="Arial"/>
              <a:cs typeface="Arial"/>
              <a:sym typeface="Arial"/>
            </a:endParaRPr>
          </a:p>
        </p:txBody>
      </p:sp>
      <p:sp>
        <p:nvSpPr>
          <p:cNvPr id="492" name="Google Shape;492;p45"/>
          <p:cNvSpPr txBox="1"/>
          <p:nvPr/>
        </p:nvSpPr>
        <p:spPr>
          <a:xfrm>
            <a:off x="957307" y="1493585"/>
            <a:ext cx="2605088"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Agropecuaria</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Industria</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Servicios</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Textil y Confección</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Tecnología</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Artesanías</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Alimentos y Bebidas</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Marroquinería</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Comercio</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Turismo</a:t>
            </a:r>
            <a:endParaRPr sz="1400" b="0" i="0" u="none" strike="noStrike" cap="none" dirty="0">
              <a:latin typeface="Josefin Sans" pitchFamily="2" charset="0"/>
              <a:ea typeface="Arial"/>
              <a:cs typeface="Arial"/>
              <a:sym typeface="Arial"/>
            </a:endParaRPr>
          </a:p>
        </p:txBody>
      </p:sp>
      <p:sp>
        <p:nvSpPr>
          <p:cNvPr id="493" name="Google Shape;493;p45"/>
          <p:cNvSpPr txBox="1"/>
          <p:nvPr/>
        </p:nvSpPr>
        <p:spPr>
          <a:xfrm>
            <a:off x="3154376" y="1520525"/>
            <a:ext cx="2835250" cy="1169511"/>
          </a:xfrm>
          <a:prstGeom prst="rect">
            <a:avLst/>
          </a:prstGeom>
          <a:noFill/>
          <a:ln>
            <a:noFill/>
          </a:ln>
        </p:spPr>
        <p:txBody>
          <a:bodyPr spcFirstLastPara="1" wrap="square" lIns="91425" tIns="45700" rIns="91425" bIns="45700" anchor="t" anchorCtr="0">
            <a:spAutoFit/>
          </a:bodyPr>
          <a:lstStyle/>
          <a:p>
            <a:pPr lvl="0">
              <a:buClr>
                <a:srgbClr val="000000"/>
              </a:buClr>
              <a:buSzPts val="1400"/>
            </a:pPr>
            <a:r>
              <a:rPr lang="es-ES" sz="1400" b="1"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Ser mayor de 18 años Vivir y ejecutar el proyecto en Medellín</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No estar registrada en Cámara de Comercio</a:t>
            </a:r>
            <a:endParaRPr sz="1400" b="0" i="0" u="none" strike="noStrike" cap="none" dirty="0">
              <a:latin typeface="Josefin Sans" pitchFamily="2" charset="0"/>
              <a:ea typeface="Arial"/>
              <a:cs typeface="Arial"/>
              <a:sym typeface="Arial"/>
            </a:endParaRPr>
          </a:p>
        </p:txBody>
      </p:sp>
      <p:sp>
        <p:nvSpPr>
          <p:cNvPr id="494" name="Google Shape;494;p45"/>
          <p:cNvSpPr txBox="1"/>
          <p:nvPr/>
        </p:nvSpPr>
        <p:spPr>
          <a:xfrm>
            <a:off x="957307" y="4033387"/>
            <a:ext cx="3003947"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 </a:t>
            </a:r>
            <a:r>
              <a:rPr lang="es-ES" sz="1400" b="0" i="0" u="none" strike="noStrike" cap="none" dirty="0">
                <a:latin typeface="Josefin Sans" pitchFamily="2" charset="0"/>
                <a:ea typeface="Arial"/>
                <a:cs typeface="Arial"/>
                <a:sym typeface="Arial"/>
              </a:rPr>
              <a:t>$7.500.000</a:t>
            </a:r>
            <a:endParaRPr sz="1400" b="0" i="0" u="none" strike="noStrike" cap="none" dirty="0">
              <a:latin typeface="Josefin Sans" pitchFamily="2" charset="0"/>
              <a:ea typeface="Arial"/>
              <a:cs typeface="Arial"/>
              <a:sym typeface="Arial"/>
            </a:endParaRPr>
          </a:p>
        </p:txBody>
      </p:sp>
      <p:sp>
        <p:nvSpPr>
          <p:cNvPr id="495" name="Google Shape;495;p45"/>
          <p:cNvSpPr/>
          <p:nvPr/>
        </p:nvSpPr>
        <p:spPr>
          <a:xfrm>
            <a:off x="3027204" y="4603447"/>
            <a:ext cx="3083719"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ES" sz="1400" i="0" u="sng" strike="noStrike" cap="none" dirty="0">
                <a:latin typeface="Josefin Sans" pitchFamily="2" charset="0"/>
                <a:ea typeface="Arial"/>
                <a:cs typeface="Arial"/>
                <a:sym typeface="Arial"/>
              </a:rPr>
              <a:t>http://www.capitalsemillamedellin.co</a:t>
            </a:r>
            <a:endParaRPr sz="1400" i="0" u="none" strike="noStrike" cap="none" dirty="0">
              <a:latin typeface="Josefin Sans" pitchFamily="2" charset="0"/>
              <a:ea typeface="Arial"/>
              <a:cs typeface="Arial"/>
              <a:sym typeface="Arial"/>
            </a:endParaRPr>
          </a:p>
        </p:txBody>
      </p:sp>
      <p:pic>
        <p:nvPicPr>
          <p:cNvPr id="2050" name="Picture 2" descr="Capital Semilla Medellín - YouTube">
            <a:extLst>
              <a:ext uri="{FF2B5EF4-FFF2-40B4-BE49-F238E27FC236}">
                <a16:creationId xmlns:a16="http://schemas.microsoft.com/office/drawing/2014/main" id="{61386C57-22B0-497F-9BCE-5C1C413B3D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7916" y="2509247"/>
            <a:ext cx="1886013" cy="18860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6385452" y="238073"/>
            <a:ext cx="608543" cy="592940"/>
          </a:xfrm>
          <a:prstGeom prst="rect">
            <a:avLst/>
          </a:prstGeom>
        </p:spPr>
      </p:pic>
      <p:sp>
        <p:nvSpPr>
          <p:cNvPr id="5" name="CuadroTexto 4"/>
          <p:cNvSpPr txBox="1"/>
          <p:nvPr/>
        </p:nvSpPr>
        <p:spPr>
          <a:xfrm>
            <a:off x="396468" y="147800"/>
            <a:ext cx="7964700" cy="584775"/>
          </a:xfrm>
          <a:prstGeom prst="rect">
            <a:avLst/>
          </a:prstGeom>
          <a:noFill/>
        </p:spPr>
        <p:txBody>
          <a:bodyPr wrap="square" rtlCol="0">
            <a:spAutoFit/>
          </a:bodyPr>
          <a:lstStyle>
            <a:defPPr>
              <a:defRPr lang="es-ES"/>
            </a:defPPr>
            <a:lvl1pPr>
              <a:defRPr sz="2000" b="1">
                <a:solidFill>
                  <a:srgbClr val="E8E6E8"/>
                </a:solidFill>
                <a:latin typeface="Calibri"/>
                <a:cs typeface="Calibri"/>
              </a:defRPr>
            </a:lvl1pPr>
          </a:lstStyle>
          <a:p>
            <a:pPr algn="ctr"/>
            <a:r>
              <a:rPr lang="es-ES" sz="3200" b="1" dirty="0">
                <a:solidFill>
                  <a:srgbClr val="FF6600"/>
                </a:solidFill>
                <a:latin typeface="Josefin Sans" pitchFamily="2" charset="0"/>
                <a:ea typeface="Arial"/>
                <a:cs typeface="Arial"/>
                <a:sym typeface="Arial"/>
              </a:rPr>
              <a:t>INNOVADORES DE AMÉRICA</a:t>
            </a:r>
            <a:endParaRPr lang="es-CO" sz="3200" dirty="0">
              <a:solidFill>
                <a:srgbClr val="FF6600"/>
              </a:solidFill>
              <a:latin typeface="Josefin Sans" pitchFamily="2" charset="0"/>
              <a:cs typeface="Arial" panose="020B0604020202020204" pitchFamily="34" charset="0"/>
            </a:endParaRPr>
          </a:p>
        </p:txBody>
      </p:sp>
      <p:pic>
        <p:nvPicPr>
          <p:cNvPr id="9" name="Imagen 8" descr="Logotipo&#10;&#10;Descripción generada automáticamente">
            <a:extLst>
              <a:ext uri="{FF2B5EF4-FFF2-40B4-BE49-F238E27FC236}">
                <a16:creationId xmlns:a16="http://schemas.microsoft.com/office/drawing/2014/main" id="{5CF38FE4-2069-4DCF-98B6-7F06588AC370}"/>
              </a:ext>
            </a:extLst>
          </p:cNvPr>
          <p:cNvPicPr>
            <a:picLocks noChangeAspect="1"/>
          </p:cNvPicPr>
          <p:nvPr/>
        </p:nvPicPr>
        <p:blipFill>
          <a:blip r:embed="rId4"/>
          <a:stretch>
            <a:fillRect/>
          </a:stretch>
        </p:blipFill>
        <p:spPr>
          <a:xfrm>
            <a:off x="5045613" y="1867275"/>
            <a:ext cx="2627122" cy="2569064"/>
          </a:xfrm>
          <a:prstGeom prst="rect">
            <a:avLst/>
          </a:prstGeom>
        </p:spPr>
      </p:pic>
      <p:sp>
        <p:nvSpPr>
          <p:cNvPr id="8" name="Google Shape;135;p28">
            <a:extLst>
              <a:ext uri="{FF2B5EF4-FFF2-40B4-BE49-F238E27FC236}">
                <a16:creationId xmlns:a16="http://schemas.microsoft.com/office/drawing/2014/main" id="{73895807-B5F1-4E4F-B471-9917BC113674}"/>
              </a:ext>
            </a:extLst>
          </p:cNvPr>
          <p:cNvSpPr/>
          <p:nvPr/>
        </p:nvSpPr>
        <p:spPr>
          <a:xfrm>
            <a:off x="379215" y="1099125"/>
            <a:ext cx="5366492" cy="954107"/>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None/>
            </a:pPr>
            <a:r>
              <a:rPr lang="es-ES" sz="1400" b="0" i="0" u="none" strike="noStrike" cap="none" dirty="0">
                <a:latin typeface="Josefin Sans" pitchFamily="2" charset="0"/>
                <a:ea typeface="Arial"/>
                <a:cs typeface="Arial"/>
                <a:sym typeface="Arial"/>
              </a:rPr>
              <a:t>Reconocer los proyectos más destacados en los campos del desarrollo social, empresarial, cultural y científico. proyectos latinoamericanos que, con gran creatividad y esfuerzo, transforman el mundo a mejor.</a:t>
            </a:r>
            <a:endParaRPr dirty="0">
              <a:latin typeface="Josefin Sans" pitchFamily="2" charset="0"/>
            </a:endParaRPr>
          </a:p>
        </p:txBody>
      </p:sp>
      <p:sp>
        <p:nvSpPr>
          <p:cNvPr id="10" name="Google Shape;136;p28">
            <a:extLst>
              <a:ext uri="{FF2B5EF4-FFF2-40B4-BE49-F238E27FC236}">
                <a16:creationId xmlns:a16="http://schemas.microsoft.com/office/drawing/2014/main" id="{84B39473-E867-44D9-B2F3-9750EA9663BD}"/>
              </a:ext>
            </a:extLst>
          </p:cNvPr>
          <p:cNvSpPr/>
          <p:nvPr/>
        </p:nvSpPr>
        <p:spPr>
          <a:xfrm>
            <a:off x="379215" y="729501"/>
            <a:ext cx="1131033"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11" name="Google Shape;137;p28">
            <a:extLst>
              <a:ext uri="{FF2B5EF4-FFF2-40B4-BE49-F238E27FC236}">
                <a16:creationId xmlns:a16="http://schemas.microsoft.com/office/drawing/2014/main" id="{4747A3D9-4B15-41C0-A4F8-2D5935C205E6}"/>
              </a:ext>
            </a:extLst>
          </p:cNvPr>
          <p:cNvSpPr/>
          <p:nvPr/>
        </p:nvSpPr>
        <p:spPr>
          <a:xfrm>
            <a:off x="3061752" y="2166292"/>
            <a:ext cx="1889463" cy="220594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None/>
            </a:pPr>
            <a:r>
              <a:rPr lang="es-ES" sz="1400" b="0" i="0" u="none" strike="noStrike" cap="none" dirty="0">
                <a:latin typeface="Josefin Sans" pitchFamily="2" charset="0"/>
                <a:ea typeface="Arial"/>
                <a:cs typeface="Arial"/>
                <a:sym typeface="Arial"/>
              </a:rPr>
              <a:t>Al premio pueden participar todas aquellas personas o entidades nacidas en un país de América Latina que hayan llevado a cabo importantes innovaciones.</a:t>
            </a:r>
            <a:endParaRPr sz="1400" b="0" i="0" u="none" strike="noStrike" cap="none" dirty="0">
              <a:latin typeface="Josefin Sans" pitchFamily="2" charset="0"/>
              <a:ea typeface="Arial"/>
              <a:cs typeface="Arial"/>
              <a:sym typeface="Arial"/>
            </a:endParaRPr>
          </a:p>
        </p:txBody>
      </p:sp>
      <p:sp>
        <p:nvSpPr>
          <p:cNvPr id="12" name="Google Shape;138;p28">
            <a:extLst>
              <a:ext uri="{FF2B5EF4-FFF2-40B4-BE49-F238E27FC236}">
                <a16:creationId xmlns:a16="http://schemas.microsoft.com/office/drawing/2014/main" id="{79DA3413-B22A-456E-AF8E-4D729288B17F}"/>
              </a:ext>
            </a:extLst>
          </p:cNvPr>
          <p:cNvSpPr/>
          <p:nvPr/>
        </p:nvSpPr>
        <p:spPr>
          <a:xfrm>
            <a:off x="426414" y="4033678"/>
            <a:ext cx="2289409" cy="3385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s-ES" sz="1600" b="1" i="0" u="none" strike="noStrike" cap="none" dirty="0">
                <a:latin typeface="Josefin Sans" pitchFamily="2" charset="0"/>
                <a:ea typeface="Arial"/>
                <a:cs typeface="Arial"/>
                <a:sym typeface="Arial"/>
              </a:rPr>
              <a:t>Premio: </a:t>
            </a:r>
            <a:r>
              <a:rPr lang="es-ES" sz="1400" b="0" i="0" u="none" strike="noStrike" cap="none" dirty="0">
                <a:latin typeface="Josefin Sans" pitchFamily="2" charset="0"/>
                <a:ea typeface="Arial"/>
                <a:cs typeface="Arial"/>
                <a:sym typeface="Arial"/>
              </a:rPr>
              <a:t>$40.000 dólares</a:t>
            </a:r>
            <a:endParaRPr sz="1400" b="0" i="0" u="none" strike="noStrike" cap="none" dirty="0">
              <a:latin typeface="Josefin Sans" pitchFamily="2" charset="0"/>
              <a:ea typeface="Arial"/>
              <a:cs typeface="Arial"/>
              <a:sym typeface="Arial"/>
            </a:endParaRPr>
          </a:p>
        </p:txBody>
      </p:sp>
      <p:sp>
        <p:nvSpPr>
          <p:cNvPr id="13" name="Google Shape;139;p28">
            <a:extLst>
              <a:ext uri="{FF2B5EF4-FFF2-40B4-BE49-F238E27FC236}">
                <a16:creationId xmlns:a16="http://schemas.microsoft.com/office/drawing/2014/main" id="{BEBE9005-B1C1-4403-AADC-A61C546FA19D}"/>
              </a:ext>
            </a:extLst>
          </p:cNvPr>
          <p:cNvSpPr/>
          <p:nvPr/>
        </p:nvSpPr>
        <p:spPr>
          <a:xfrm>
            <a:off x="426414" y="2053232"/>
            <a:ext cx="2627122" cy="198044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s-ES" sz="1600" b="1" i="0" u="none" strike="noStrike" cap="none" dirty="0">
                <a:latin typeface="Josefin Sans" pitchFamily="2" charset="0"/>
                <a:ea typeface="Arial"/>
                <a:cs typeface="Arial"/>
                <a:sym typeface="Arial"/>
              </a:rPr>
              <a:t>Categorías</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Educación</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Ciencia y Tecnología</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Desarrollo Social</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Empresa e Industria</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Diseño</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Sostenibilidad y Ecología</a:t>
            </a:r>
            <a:endParaRPr sz="1400" b="0" i="0" u="none" strike="noStrike" cap="none" dirty="0">
              <a:latin typeface="Josefin Sans" pitchFamily="2" charset="0"/>
              <a:ea typeface="Arial"/>
              <a:cs typeface="Arial"/>
              <a:sym typeface="Arial"/>
            </a:endParaRPr>
          </a:p>
        </p:txBody>
      </p:sp>
    </p:spTree>
    <p:extLst>
      <p:ext uri="{BB962C8B-B14F-4D97-AF65-F5344CB8AC3E}">
        <p14:creationId xmlns:p14="http://schemas.microsoft.com/office/powerpoint/2010/main" val="797802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12" name="Google Shape;512;p46"/>
          <p:cNvSpPr txBox="1"/>
          <p:nvPr/>
        </p:nvSpPr>
        <p:spPr>
          <a:xfrm>
            <a:off x="0" y="144253"/>
            <a:ext cx="9144000"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CONCURSO QUIEN SE LE MIDE</a:t>
            </a:r>
            <a:endParaRPr sz="3200" b="1" dirty="0">
              <a:solidFill>
                <a:srgbClr val="FF6600"/>
              </a:solidFill>
              <a:latin typeface="Josefin Sans" pitchFamily="2" charset="0"/>
              <a:cs typeface="Arial" panose="020B0604020202020204" pitchFamily="34" charset="0"/>
              <a:sym typeface="Arial"/>
            </a:endParaRPr>
          </a:p>
        </p:txBody>
      </p:sp>
      <p:sp>
        <p:nvSpPr>
          <p:cNvPr id="513" name="Google Shape;513;p46"/>
          <p:cNvSpPr txBox="1"/>
          <p:nvPr/>
        </p:nvSpPr>
        <p:spPr>
          <a:xfrm>
            <a:off x="954571" y="645829"/>
            <a:ext cx="1914732"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514" name="Google Shape;514;p46"/>
          <p:cNvSpPr/>
          <p:nvPr/>
        </p:nvSpPr>
        <p:spPr>
          <a:xfrm>
            <a:off x="954571" y="953484"/>
            <a:ext cx="5096407" cy="113164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Impulsar el desarrollo económico regional potenciando las vocaciones productivas de las regiones en pro de la modernización empresarial y la competitividad de Antioquia.</a:t>
            </a:r>
            <a:endParaRPr sz="1400" b="0" i="0" u="none" strike="noStrike" cap="none" dirty="0">
              <a:latin typeface="Josefin Sans" pitchFamily="2" charset="0"/>
              <a:ea typeface="Arial"/>
              <a:cs typeface="Arial"/>
              <a:sym typeface="Arial"/>
            </a:endParaRPr>
          </a:p>
        </p:txBody>
      </p:sp>
      <p:sp>
        <p:nvSpPr>
          <p:cNvPr id="515" name="Google Shape;515;p46"/>
          <p:cNvSpPr txBox="1"/>
          <p:nvPr/>
        </p:nvSpPr>
        <p:spPr>
          <a:xfrm>
            <a:off x="954571" y="1941866"/>
            <a:ext cx="2605088" cy="18466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Agroindustria</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Cafés Especiales</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Infraestructura</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Medio Ambiente</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Salud</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Sociales</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20 Retos en total</a:t>
            </a:r>
            <a:endParaRPr sz="1400" b="0" i="0" u="none" strike="noStrike" cap="none" dirty="0">
              <a:latin typeface="Josefin Sans" pitchFamily="2" charset="0"/>
              <a:ea typeface="Arial"/>
              <a:cs typeface="Arial"/>
              <a:sym typeface="Arial"/>
            </a:endParaRPr>
          </a:p>
        </p:txBody>
      </p:sp>
      <p:sp>
        <p:nvSpPr>
          <p:cNvPr id="516" name="Google Shape;516;p46"/>
          <p:cNvSpPr txBox="1"/>
          <p:nvPr/>
        </p:nvSpPr>
        <p:spPr>
          <a:xfrm>
            <a:off x="3164653" y="1941866"/>
            <a:ext cx="5096407" cy="98484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El concurso está dirigido a personas naturales, entidades u organizaciones jurídicas de la </a:t>
            </a: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comunidad en general. </a:t>
            </a:r>
            <a:endParaRPr sz="1400" b="0" i="0" u="none" strike="noStrike" cap="none" dirty="0">
              <a:latin typeface="Josefin Sans" pitchFamily="2" charset="0"/>
              <a:ea typeface="Arial"/>
              <a:cs typeface="Arial"/>
              <a:sym typeface="Arial"/>
            </a:endParaRPr>
          </a:p>
        </p:txBody>
      </p:sp>
      <p:sp>
        <p:nvSpPr>
          <p:cNvPr id="517" name="Google Shape;517;p46"/>
          <p:cNvSpPr txBox="1"/>
          <p:nvPr/>
        </p:nvSpPr>
        <p:spPr>
          <a:xfrm>
            <a:off x="3164654" y="2930248"/>
            <a:ext cx="2605088" cy="98484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 </a:t>
            </a:r>
            <a:br>
              <a:rPr lang="es-ES" sz="1600" b="1" i="0" u="none" strike="noStrike" cap="none" dirty="0">
                <a:latin typeface="Josefin Sans" pitchFamily="2" charset="0"/>
                <a:ea typeface="Arial"/>
                <a:cs typeface="Arial"/>
                <a:sym typeface="Arial"/>
              </a:rPr>
            </a:br>
            <a:r>
              <a:rPr lang="es-ES" sz="1400" b="0" i="0" u="none" strike="noStrike" cap="none" dirty="0">
                <a:latin typeface="Josefin Sans" pitchFamily="2" charset="0"/>
                <a:ea typeface="Arial"/>
                <a:cs typeface="Arial"/>
                <a:sym typeface="Arial"/>
              </a:rPr>
              <a:t>$15.000.000</a:t>
            </a:r>
            <a:r>
              <a:rPr lang="es-ES" sz="1200" b="0" i="0" u="none" strike="noStrike" cap="none" dirty="0">
                <a:latin typeface="Josefin Sans" pitchFamily="2" charset="0"/>
                <a:ea typeface="Arial"/>
                <a:cs typeface="Arial"/>
                <a:sym typeface="Arial"/>
              </a:rPr>
              <a:t>		</a:t>
            </a:r>
            <a:br>
              <a:rPr lang="es-ES" sz="1200" b="0" i="0" u="none" strike="noStrike" cap="none" dirty="0">
                <a:latin typeface="Josefin Sans" pitchFamily="2" charset="0"/>
                <a:ea typeface="Arial"/>
                <a:cs typeface="Arial"/>
                <a:sym typeface="Arial"/>
              </a:rPr>
            </a:br>
            <a:r>
              <a:rPr lang="es-ES" sz="1400" b="0" i="0" u="none" strike="noStrike" cap="none" dirty="0">
                <a:latin typeface="Josefin Sans" pitchFamily="2" charset="0"/>
                <a:ea typeface="Arial"/>
                <a:cs typeface="Arial"/>
                <a:sym typeface="Arial"/>
              </a:rPr>
              <a:t>$25.000.000</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s-ES" sz="1400" b="0" i="0" u="none" strike="noStrike" cap="none" dirty="0">
                <a:latin typeface="Josefin Sans" pitchFamily="2" charset="0"/>
                <a:ea typeface="Arial"/>
                <a:cs typeface="Arial"/>
                <a:sym typeface="Arial"/>
              </a:rPr>
              <a:t>$35.000.000</a:t>
            </a:r>
            <a:endParaRPr sz="1400" b="0" i="0" u="none" strike="noStrike" cap="none" dirty="0">
              <a:latin typeface="Josefin Sans" pitchFamily="2" charset="0"/>
              <a:ea typeface="Arial"/>
              <a:cs typeface="Arial"/>
              <a:sym typeface="Arial"/>
            </a:endParaRPr>
          </a:p>
        </p:txBody>
      </p:sp>
      <p:sp>
        <p:nvSpPr>
          <p:cNvPr id="518" name="Google Shape;518;p46"/>
          <p:cNvSpPr/>
          <p:nvPr/>
        </p:nvSpPr>
        <p:spPr>
          <a:xfrm>
            <a:off x="1656159" y="4530180"/>
            <a:ext cx="5831681"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ES" sz="1400" i="0" u="sng" strike="noStrike" cap="none" dirty="0">
                <a:latin typeface="Josefin Sans" pitchFamily="2" charset="0"/>
                <a:ea typeface="Arial"/>
                <a:cs typeface="Arial"/>
                <a:sym typeface="Arial"/>
              </a:rPr>
              <a:t>http://antioquia.gov.co/index.php/iquien-se-le-mide/448-noticiasocultas</a:t>
            </a:r>
            <a:endParaRPr sz="1400" i="0" u="none" strike="noStrike" cap="none" dirty="0">
              <a:latin typeface="Josefin Sans" pitchFamily="2" charset="0"/>
              <a:ea typeface="Arial"/>
              <a:cs typeface="Arial"/>
              <a:sym typeface="Arial"/>
            </a:endParaRPr>
          </a:p>
        </p:txBody>
      </p:sp>
      <p:pic>
        <p:nvPicPr>
          <p:cNvPr id="3074" name="Picture 2" descr="Este jueves se conocerás los ganadores del concurso ¿Quién se le mide?: En  el Planetario de Medellín | Minuto30.com">
            <a:extLst>
              <a:ext uri="{FF2B5EF4-FFF2-40B4-BE49-F238E27FC236}">
                <a16:creationId xmlns:a16="http://schemas.microsoft.com/office/drawing/2014/main" id="{2178ED4E-CEFD-463A-A922-8CD7100282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9742" y="2598100"/>
            <a:ext cx="2491318" cy="13998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34" name="Google Shape;534;p47"/>
          <p:cNvSpPr txBox="1"/>
          <p:nvPr/>
        </p:nvSpPr>
        <p:spPr>
          <a:xfrm>
            <a:off x="0" y="213656"/>
            <a:ext cx="9144000"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err="1">
                <a:solidFill>
                  <a:srgbClr val="FF6600"/>
                </a:solidFill>
                <a:latin typeface="Josefin Sans" pitchFamily="2" charset="0"/>
                <a:cs typeface="Arial" panose="020B0604020202020204" pitchFamily="34" charset="0"/>
                <a:sym typeface="Arial"/>
              </a:rPr>
              <a:t>iNNpulsa</a:t>
            </a:r>
            <a:endParaRPr sz="3200" b="1" dirty="0">
              <a:solidFill>
                <a:srgbClr val="FF6600"/>
              </a:solidFill>
              <a:latin typeface="Josefin Sans" pitchFamily="2" charset="0"/>
              <a:cs typeface="Arial" panose="020B0604020202020204" pitchFamily="34" charset="0"/>
              <a:sym typeface="Arial"/>
            </a:endParaRPr>
          </a:p>
        </p:txBody>
      </p:sp>
      <p:sp>
        <p:nvSpPr>
          <p:cNvPr id="535" name="Google Shape;535;p47"/>
          <p:cNvSpPr txBox="1"/>
          <p:nvPr/>
        </p:nvSpPr>
        <p:spPr>
          <a:xfrm>
            <a:off x="1000590" y="730630"/>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536" name="Google Shape;536;p47"/>
          <p:cNvSpPr/>
          <p:nvPr/>
        </p:nvSpPr>
        <p:spPr>
          <a:xfrm>
            <a:off x="1000590" y="1101290"/>
            <a:ext cx="4492228" cy="112756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200"/>
              <a:buFont typeface="Arial"/>
              <a:buNone/>
            </a:pPr>
            <a:r>
              <a:rPr lang="es-ES" sz="1400" b="0" i="0" u="none" strike="noStrike" cap="none" dirty="0">
                <a:latin typeface="Josefin Sans" pitchFamily="2" charset="0"/>
                <a:ea typeface="Arial"/>
                <a:cs typeface="Arial"/>
                <a:sym typeface="Arial"/>
              </a:rPr>
              <a:t>Impactar el desarrollo de la economía del país estimulando la consolidación y creación de Proyectos o Empresas nacientes con alto potencial de crecimiento a nivel nacional e internacional, ventas y generación de empleo.  </a:t>
            </a:r>
            <a:endParaRPr sz="1400" b="0" i="0" u="none" strike="noStrike" cap="none" dirty="0">
              <a:latin typeface="Josefin Sans" pitchFamily="2" charset="0"/>
              <a:ea typeface="Arial"/>
              <a:cs typeface="Arial"/>
              <a:sym typeface="Arial"/>
            </a:endParaRPr>
          </a:p>
        </p:txBody>
      </p:sp>
      <p:sp>
        <p:nvSpPr>
          <p:cNvPr id="537" name="Google Shape;537;p47"/>
          <p:cNvSpPr txBox="1"/>
          <p:nvPr/>
        </p:nvSpPr>
        <p:spPr>
          <a:xfrm>
            <a:off x="1000590" y="2191554"/>
            <a:ext cx="2605088"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050" b="1"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Crecimiento Extraordinario</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Crecimiento Regional</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Mentalidad y Cultura</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200"/>
              <a:buFont typeface="Arial"/>
              <a:buChar char="•"/>
            </a:pPr>
            <a:r>
              <a:rPr lang="es-ES" sz="1400" b="0" i="0" u="none" strike="noStrike" cap="none" dirty="0" err="1">
                <a:latin typeface="Josefin Sans" pitchFamily="2" charset="0"/>
                <a:ea typeface="Arial"/>
                <a:cs typeface="Arial"/>
                <a:sym typeface="Arial"/>
              </a:rPr>
              <a:t>Innpulsa</a:t>
            </a:r>
            <a:r>
              <a:rPr lang="es-ES" sz="1400" b="0" i="0" u="none" strike="noStrike" cap="none" dirty="0">
                <a:latin typeface="Josefin Sans" pitchFamily="2" charset="0"/>
                <a:ea typeface="Arial"/>
                <a:cs typeface="Arial"/>
                <a:sym typeface="Arial"/>
              </a:rPr>
              <a:t> </a:t>
            </a:r>
            <a:r>
              <a:rPr lang="es-ES" sz="1400" b="0" i="0" u="none" strike="noStrike" cap="none" dirty="0" err="1">
                <a:latin typeface="Josefin Sans" pitchFamily="2" charset="0"/>
                <a:ea typeface="Arial"/>
                <a:cs typeface="Arial"/>
                <a:sym typeface="Arial"/>
              </a:rPr>
              <a:t>Mipyme</a:t>
            </a:r>
            <a:endParaRPr sz="1400" b="0" i="0" u="none" strike="noStrike" cap="none" dirty="0">
              <a:latin typeface="Josefin Sans" pitchFamily="2" charset="0"/>
              <a:ea typeface="Arial"/>
              <a:cs typeface="Arial"/>
              <a:sym typeface="Arial"/>
            </a:endParaRPr>
          </a:p>
        </p:txBody>
      </p:sp>
      <p:sp>
        <p:nvSpPr>
          <p:cNvPr id="538" name="Google Shape;538;p47"/>
          <p:cNvSpPr txBox="1"/>
          <p:nvPr/>
        </p:nvSpPr>
        <p:spPr>
          <a:xfrm>
            <a:off x="3694135" y="2135365"/>
            <a:ext cx="4592466" cy="141573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s-ES" sz="1400" b="0" i="0" u="none" strike="noStrike" cap="none" dirty="0">
                <a:latin typeface="Josefin Sans" pitchFamily="2" charset="0"/>
                <a:ea typeface="Arial"/>
                <a:cs typeface="Arial"/>
                <a:sym typeface="Arial"/>
              </a:rPr>
              <a:t>Micro, pequeña y mediana empresa, con dos o más años de constitución legal, que presente una propuesta a la convocatoria y tenga por objeto el desarrollo de un proyecto innovador empresarial, que nazca de una necesidad del mercado.</a:t>
            </a:r>
            <a:endParaRPr sz="1400" b="0" i="0" u="none" strike="noStrike" cap="none" dirty="0">
              <a:latin typeface="Josefin Sans" pitchFamily="2" charset="0"/>
              <a:ea typeface="Arial"/>
              <a:cs typeface="Arial"/>
              <a:sym typeface="Arial"/>
            </a:endParaRPr>
          </a:p>
        </p:txBody>
      </p:sp>
      <p:sp>
        <p:nvSpPr>
          <p:cNvPr id="539" name="Google Shape;539;p47"/>
          <p:cNvSpPr txBox="1"/>
          <p:nvPr/>
        </p:nvSpPr>
        <p:spPr>
          <a:xfrm>
            <a:off x="1012342" y="3618138"/>
            <a:ext cx="5226533"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  </a:t>
            </a:r>
          </a:p>
          <a:p>
            <a:pPr marL="0" marR="0" lvl="0" indent="0" algn="l" rtl="0">
              <a:lnSpc>
                <a:spcPct val="100000"/>
              </a:lnSpc>
              <a:spcBef>
                <a:spcPts val="0"/>
              </a:spcBef>
              <a:spcAft>
                <a:spcPts val="0"/>
              </a:spcAft>
              <a:buClr>
                <a:srgbClr val="000000"/>
              </a:buClr>
              <a:buSzPts val="1600"/>
              <a:buFont typeface="Arial"/>
              <a:buNone/>
            </a:pPr>
            <a:r>
              <a:rPr lang="es-ES" sz="1400" b="0" i="0" u="none" strike="noStrike" cap="none" dirty="0">
                <a:latin typeface="Josefin Sans" pitchFamily="2" charset="0"/>
                <a:ea typeface="Arial"/>
                <a:cs typeface="Arial"/>
                <a:sym typeface="Arial"/>
              </a:rPr>
              <a:t>Para cada categoría hay diferentes premios hasta por $2.000 millones</a:t>
            </a:r>
            <a:endParaRPr sz="1400" b="0" i="0" u="none" strike="noStrike" cap="none" dirty="0">
              <a:latin typeface="Josefin Sans" pitchFamily="2" charset="0"/>
              <a:ea typeface="Arial"/>
              <a:cs typeface="Arial"/>
              <a:sym typeface="Arial"/>
            </a:endParaRPr>
          </a:p>
        </p:txBody>
      </p:sp>
      <p:sp>
        <p:nvSpPr>
          <p:cNvPr id="540" name="Google Shape;540;p47"/>
          <p:cNvSpPr/>
          <p:nvPr/>
        </p:nvSpPr>
        <p:spPr>
          <a:xfrm>
            <a:off x="3252950" y="4613835"/>
            <a:ext cx="2638097"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s-ES" sz="1200" b="1" i="0" u="sng" strike="noStrike" cap="none" dirty="0">
                <a:latin typeface="Josefin Sans" pitchFamily="2" charset="0"/>
                <a:ea typeface="Arial"/>
                <a:cs typeface="Arial"/>
                <a:sym typeface="Arial"/>
              </a:rPr>
              <a:t>http://www.innpulsacolombia.com</a:t>
            </a:r>
            <a:endParaRPr sz="1400" b="0" i="0" u="none" strike="noStrike" cap="none" dirty="0">
              <a:latin typeface="Josefin Sans" pitchFamily="2" charset="0"/>
              <a:ea typeface="Arial"/>
              <a:cs typeface="Arial"/>
              <a:sym typeface="Arial"/>
            </a:endParaRPr>
          </a:p>
        </p:txBody>
      </p:sp>
      <p:pic>
        <p:nvPicPr>
          <p:cNvPr id="541" name="Google Shape;541;p47"/>
          <p:cNvPicPr preferRelativeResize="0"/>
          <p:nvPr/>
        </p:nvPicPr>
        <p:blipFill rotWithShape="1">
          <a:blip r:embed="rId3">
            <a:alphaModFix/>
          </a:blip>
          <a:srcRect/>
          <a:stretch/>
        </p:blipFill>
        <p:spPr>
          <a:xfrm>
            <a:off x="6371760" y="899907"/>
            <a:ext cx="1771650" cy="685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50" name="Google Shape;550;p48"/>
          <p:cNvSpPr txBox="1"/>
          <p:nvPr/>
        </p:nvSpPr>
        <p:spPr>
          <a:xfrm>
            <a:off x="1105397" y="179243"/>
            <a:ext cx="6933204"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VENTURES</a:t>
            </a:r>
            <a:endParaRPr sz="3200" b="1" dirty="0">
              <a:solidFill>
                <a:srgbClr val="FF6600"/>
              </a:solidFill>
              <a:latin typeface="Josefin Sans" pitchFamily="2" charset="0"/>
              <a:cs typeface="Arial" panose="020B0604020202020204" pitchFamily="34" charset="0"/>
              <a:sym typeface="Arial"/>
            </a:endParaRPr>
          </a:p>
        </p:txBody>
      </p:sp>
      <p:sp>
        <p:nvSpPr>
          <p:cNvPr id="551" name="Google Shape;551;p48"/>
          <p:cNvSpPr txBox="1"/>
          <p:nvPr/>
        </p:nvSpPr>
        <p:spPr>
          <a:xfrm>
            <a:off x="1105398" y="654310"/>
            <a:ext cx="114667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552" name="Google Shape;552;p48"/>
          <p:cNvSpPr/>
          <p:nvPr/>
        </p:nvSpPr>
        <p:spPr>
          <a:xfrm>
            <a:off x="1105397" y="939876"/>
            <a:ext cx="5294129" cy="94133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El concurso busca captar, canalizar, estructurar y desarrollar proyectos empresariales con propuestas innovadoras y sostenibles para transformarlas en proyectos exitosos, mediante acompañamiento y entrenamiento a sus gestores.</a:t>
            </a:r>
            <a:endParaRPr sz="1400" b="0" i="0" u="none" strike="noStrike" cap="none" dirty="0">
              <a:latin typeface="Josefin Sans" pitchFamily="2" charset="0"/>
              <a:ea typeface="Arial"/>
              <a:cs typeface="Arial"/>
              <a:sym typeface="Arial"/>
            </a:endParaRPr>
          </a:p>
        </p:txBody>
      </p:sp>
      <p:sp>
        <p:nvSpPr>
          <p:cNvPr id="553" name="Google Shape;553;p48"/>
          <p:cNvSpPr txBox="1"/>
          <p:nvPr/>
        </p:nvSpPr>
        <p:spPr>
          <a:xfrm>
            <a:off x="1105398" y="2157107"/>
            <a:ext cx="2390277" cy="17927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s-ES" sz="1600" b="1" i="0" u="none" strike="noStrike" cap="none" dirty="0">
                <a:latin typeface="Josefin Sans" pitchFamily="2" charset="0"/>
                <a:ea typeface="Arial"/>
                <a:cs typeface="Arial"/>
                <a:sym typeface="Arial"/>
              </a:rPr>
              <a:t>Competencia Nacional</a:t>
            </a:r>
            <a:endParaRPr sz="16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Grandes Negocios</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Iniciativas para superar la pobreza</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Equidad de Genero y Empoderamiento de la mujer</a:t>
            </a:r>
            <a:endParaRPr sz="1400" b="0" i="0" u="none" strike="noStrike" cap="none" dirty="0">
              <a:latin typeface="Josefin Sans" pitchFamily="2" charset="0"/>
              <a:ea typeface="Arial"/>
              <a:cs typeface="Arial"/>
              <a:sym typeface="Arial"/>
            </a:endParaRPr>
          </a:p>
          <a:p>
            <a:pPr marL="214313" marR="0" lvl="0" indent="-147638" algn="l" rtl="0">
              <a:lnSpc>
                <a:spcPct val="100000"/>
              </a:lnSpc>
              <a:spcBef>
                <a:spcPts val="0"/>
              </a:spcBef>
              <a:spcAft>
                <a:spcPts val="0"/>
              </a:spcAft>
              <a:buClr>
                <a:srgbClr val="000000"/>
              </a:buClr>
              <a:buSzPts val="1050"/>
              <a:buFont typeface="Noto Sans Symbols"/>
              <a:buNone/>
            </a:pPr>
            <a:endParaRPr sz="1050" b="0" i="0" u="none" strike="noStrike" cap="none" dirty="0">
              <a:latin typeface="Josefin Sans" pitchFamily="2" charset="0"/>
              <a:ea typeface="Arial"/>
              <a:cs typeface="Arial"/>
              <a:sym typeface="Arial"/>
            </a:endParaRPr>
          </a:p>
        </p:txBody>
      </p:sp>
      <p:sp>
        <p:nvSpPr>
          <p:cNvPr id="554" name="Google Shape;554;p48"/>
          <p:cNvSpPr/>
          <p:nvPr/>
        </p:nvSpPr>
        <p:spPr>
          <a:xfrm>
            <a:off x="3423731" y="2157107"/>
            <a:ext cx="1688720" cy="182357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s-ES" sz="1600" b="1" i="0" u="none" strike="noStrike" cap="none" dirty="0">
                <a:latin typeface="Josefin Sans" pitchFamily="2" charset="0"/>
                <a:ea typeface="Arial"/>
                <a:cs typeface="Arial"/>
                <a:sym typeface="Arial"/>
              </a:rPr>
              <a:t>Competencia Regional</a:t>
            </a:r>
            <a:endParaRPr sz="16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Caribe</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Centro</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Noroccidente</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Oriente</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Pacifico-sur</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1"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dirty="0">
              <a:latin typeface="Josefin Sans" pitchFamily="2" charset="0"/>
              <a:ea typeface="Arial"/>
              <a:cs typeface="Arial"/>
              <a:sym typeface="Arial"/>
            </a:endParaRPr>
          </a:p>
        </p:txBody>
      </p:sp>
      <p:sp>
        <p:nvSpPr>
          <p:cNvPr id="555" name="Google Shape;555;p48"/>
          <p:cNvSpPr txBox="1"/>
          <p:nvPr/>
        </p:nvSpPr>
        <p:spPr>
          <a:xfrm>
            <a:off x="5276203" y="2157107"/>
            <a:ext cx="3295260" cy="163117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500"/>
              <a:buFont typeface="Arial"/>
              <a:buNone/>
            </a:pPr>
            <a:r>
              <a:rPr lang="es-ES" sz="1600" b="1" i="0" u="none" strike="noStrike" cap="none" dirty="0">
                <a:latin typeface="Josefin Sans" pitchFamily="2" charset="0"/>
                <a:ea typeface="Arial"/>
                <a:cs typeface="Arial"/>
                <a:sym typeface="Arial"/>
              </a:rPr>
              <a:t>Requisitos</a:t>
            </a:r>
            <a:endParaRPr sz="1200" b="1"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Ideas de negocio que tenga validación comercial y/o de mercado.</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Organizaciones sin ánimo de lucro, Empresas en funcionamiento, legalmente constituidas con menos de 2 años de operación comercial.</a:t>
            </a:r>
            <a:endParaRPr sz="1400" b="0" i="0" u="none" strike="noStrike" cap="none" dirty="0">
              <a:latin typeface="Josefin Sans" pitchFamily="2" charset="0"/>
              <a:ea typeface="Arial"/>
              <a:cs typeface="Arial"/>
              <a:sym typeface="Arial"/>
            </a:endParaRPr>
          </a:p>
        </p:txBody>
      </p:sp>
      <p:sp>
        <p:nvSpPr>
          <p:cNvPr id="556" name="Google Shape;556;p48"/>
          <p:cNvSpPr txBox="1"/>
          <p:nvPr/>
        </p:nvSpPr>
        <p:spPr>
          <a:xfrm>
            <a:off x="1105398" y="4003385"/>
            <a:ext cx="5433848"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s-ES" sz="1600" b="1" i="0" u="none" strike="noStrike" cap="none" dirty="0">
                <a:latin typeface="Josefin Sans" pitchFamily="2" charset="0"/>
                <a:ea typeface="Arial"/>
                <a:cs typeface="Arial"/>
                <a:sym typeface="Arial"/>
              </a:rPr>
              <a:t>Premio:  </a:t>
            </a:r>
            <a:r>
              <a:rPr lang="es-ES" sz="1400" b="0" i="0" u="none" strike="noStrike" cap="none" dirty="0">
                <a:latin typeface="Josefin Sans" pitchFamily="2" charset="0"/>
                <a:ea typeface="Arial"/>
                <a:cs typeface="Arial"/>
                <a:sym typeface="Arial"/>
              </a:rPr>
              <a:t>$20  millones, visibilidad  comercial</a:t>
            </a:r>
            <a:endParaRPr sz="1400" b="0" i="0" u="none" strike="noStrike" cap="none" dirty="0">
              <a:latin typeface="Josefin Sans" pitchFamily="2" charset="0"/>
              <a:ea typeface="Arial"/>
              <a:cs typeface="Arial"/>
              <a:sym typeface="Arial"/>
            </a:endParaRPr>
          </a:p>
        </p:txBody>
      </p:sp>
      <p:sp>
        <p:nvSpPr>
          <p:cNvPr id="557" name="Google Shape;557;p48"/>
          <p:cNvSpPr/>
          <p:nvPr/>
        </p:nvSpPr>
        <p:spPr>
          <a:xfrm>
            <a:off x="1105396" y="4707298"/>
            <a:ext cx="7212643" cy="25391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200" b="1" i="0" u="sng" strike="noStrike" cap="none" dirty="0">
                <a:latin typeface="Josefin Sans" pitchFamily="2" charset="0"/>
                <a:ea typeface="Arial"/>
                <a:cs typeface="Arial"/>
                <a:sym typeface="Arial"/>
              </a:rPr>
              <a:t>http://www.ventures.com.co</a:t>
            </a:r>
            <a:endParaRPr sz="1200" b="0" i="0" u="none" strike="noStrike" cap="none" dirty="0">
              <a:latin typeface="Josefin Sans" pitchFamily="2" charset="0"/>
              <a:ea typeface="Arial"/>
              <a:cs typeface="Arial"/>
              <a:sym typeface="Arial"/>
            </a:endParaRPr>
          </a:p>
        </p:txBody>
      </p:sp>
      <p:pic>
        <p:nvPicPr>
          <p:cNvPr id="558" name="Google Shape;558;p48"/>
          <p:cNvPicPr preferRelativeResize="0"/>
          <p:nvPr/>
        </p:nvPicPr>
        <p:blipFill rotWithShape="1">
          <a:blip r:embed="rId3">
            <a:alphaModFix/>
          </a:blip>
          <a:srcRect/>
          <a:stretch/>
        </p:blipFill>
        <p:spPr>
          <a:xfrm>
            <a:off x="6539246" y="1007514"/>
            <a:ext cx="1778794" cy="806054"/>
          </a:xfrm>
          <a:prstGeom prst="rect">
            <a:avLst/>
          </a:prstGeom>
          <a:noFill/>
          <a:ln>
            <a:noFill/>
          </a:ln>
        </p:spPr>
      </p:pic>
      <p:sp>
        <p:nvSpPr>
          <p:cNvPr id="2" name="CuadroTexto 1">
            <a:extLst>
              <a:ext uri="{FF2B5EF4-FFF2-40B4-BE49-F238E27FC236}">
                <a16:creationId xmlns:a16="http://schemas.microsoft.com/office/drawing/2014/main" id="{C08C6841-D653-4587-9A69-1B4432560701}"/>
              </a:ext>
            </a:extLst>
          </p:cNvPr>
          <p:cNvSpPr txBox="1"/>
          <p:nvPr/>
        </p:nvSpPr>
        <p:spPr>
          <a:xfrm>
            <a:off x="2511158" y="1818553"/>
            <a:ext cx="1825146" cy="338554"/>
          </a:xfrm>
          <a:prstGeom prst="rect">
            <a:avLst/>
          </a:prstGeom>
          <a:noFill/>
        </p:spPr>
        <p:txBody>
          <a:bodyPr wrap="square" rtlCol="0">
            <a:spAutoFit/>
          </a:bodyPr>
          <a:lstStyle/>
          <a:p>
            <a:r>
              <a:rPr lang="es-ES" sz="1600" b="1" dirty="0">
                <a:solidFill>
                  <a:srgbClr val="FF6600"/>
                </a:solidFill>
                <a:latin typeface="Josefin Sans" pitchFamily="2" charset="0"/>
                <a:cs typeface="Arial" panose="020B0604020202020204" pitchFamily="34" charset="0"/>
                <a:sym typeface="Arial"/>
              </a:rPr>
              <a:t>Categorías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5" name="Google Shape;575;p49"/>
          <p:cNvSpPr txBox="1"/>
          <p:nvPr/>
        </p:nvSpPr>
        <p:spPr>
          <a:xfrm>
            <a:off x="949741" y="132211"/>
            <a:ext cx="6458187"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CAPITALIA</a:t>
            </a:r>
            <a:endParaRPr sz="3200" b="1" dirty="0">
              <a:solidFill>
                <a:srgbClr val="FF6600"/>
              </a:solidFill>
              <a:latin typeface="Josefin Sans" pitchFamily="2" charset="0"/>
              <a:cs typeface="Arial" panose="020B0604020202020204" pitchFamily="34" charset="0"/>
              <a:sym typeface="Arial"/>
            </a:endParaRPr>
          </a:p>
        </p:txBody>
      </p:sp>
      <p:sp>
        <p:nvSpPr>
          <p:cNvPr id="576" name="Google Shape;576;p49"/>
          <p:cNvSpPr txBox="1"/>
          <p:nvPr/>
        </p:nvSpPr>
        <p:spPr>
          <a:xfrm>
            <a:off x="949740" y="627213"/>
            <a:ext cx="122196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577" name="Google Shape;577;p49"/>
          <p:cNvSpPr/>
          <p:nvPr/>
        </p:nvSpPr>
        <p:spPr>
          <a:xfrm>
            <a:off x="949740" y="913988"/>
            <a:ext cx="4441410" cy="1148209"/>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Opera una red de conexiones financieras inteligentes, orientada a empresas y emprendimientos con potencial de crecimiento, que permite al cliente el acceso al capital que necesita, en el momento y condiciones que lo necesita.</a:t>
            </a:r>
            <a:endParaRPr sz="1400" b="0" i="0" u="none" strike="noStrike" cap="none" dirty="0">
              <a:latin typeface="Josefin Sans" pitchFamily="2" charset="0"/>
              <a:ea typeface="Arial"/>
              <a:cs typeface="Arial"/>
              <a:sym typeface="Arial"/>
            </a:endParaRPr>
          </a:p>
        </p:txBody>
      </p:sp>
      <p:sp>
        <p:nvSpPr>
          <p:cNvPr id="578" name="Google Shape;578;p49"/>
          <p:cNvSpPr txBox="1"/>
          <p:nvPr/>
        </p:nvSpPr>
        <p:spPr>
          <a:xfrm>
            <a:off x="4202514" y="2180841"/>
            <a:ext cx="3838872" cy="1117244"/>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90000"/>
              </a:lnSpc>
              <a:spcBef>
                <a:spcPts val="0"/>
              </a:spcBef>
              <a:spcAft>
                <a:spcPts val="0"/>
              </a:spcAft>
              <a:buClr>
                <a:srgbClr val="000000"/>
              </a:buClr>
              <a:buSzPct val="100000"/>
              <a:buFont typeface="Arial"/>
              <a:buNone/>
            </a:pPr>
            <a:r>
              <a:rPr lang="es-ES" sz="1600" b="1" i="0" u="none" strike="noStrike" cap="none" dirty="0">
                <a:latin typeface="Josefin Sans" pitchFamily="2" charset="0"/>
                <a:ea typeface="Arial"/>
                <a:cs typeface="Arial"/>
                <a:sym typeface="Arial"/>
              </a:rPr>
              <a:t>Instrumentos financieros</a:t>
            </a:r>
            <a:endParaRPr sz="1600" b="0" i="0" u="none" strike="noStrike" cap="none" dirty="0">
              <a:latin typeface="Josefin Sans" pitchFamily="2" charset="0"/>
              <a:ea typeface="Arial"/>
              <a:cs typeface="Arial"/>
              <a:sym typeface="Arial"/>
            </a:endParaRPr>
          </a:p>
          <a:p>
            <a:pPr marL="228600" marR="0" lvl="0" indent="-228615" algn="l" rtl="0">
              <a:lnSpc>
                <a:spcPct val="90000"/>
              </a:lnSpc>
              <a:spcBef>
                <a:spcPts val="1000"/>
              </a:spcBef>
              <a:spcAft>
                <a:spcPts val="0"/>
              </a:spcAft>
              <a:buClr>
                <a:srgbClr val="000000"/>
              </a:buClr>
              <a:buSzPct val="100000"/>
              <a:buFont typeface="Arial"/>
              <a:buChar char="•"/>
            </a:pPr>
            <a:r>
              <a:rPr lang="es-ES" sz="1400" b="0" i="0" u="none" strike="noStrike" cap="none" dirty="0">
                <a:latin typeface="Josefin Sans" pitchFamily="2" charset="0"/>
                <a:ea typeface="Arial"/>
                <a:cs typeface="Arial"/>
                <a:sym typeface="Arial"/>
              </a:rPr>
              <a:t>La red de ángeles inversionistas de </a:t>
            </a:r>
            <a:r>
              <a:rPr lang="es-ES" sz="1400" b="0" i="0" u="none" strike="noStrike" cap="none" dirty="0" err="1">
                <a:latin typeface="Josefin Sans" pitchFamily="2" charset="0"/>
                <a:ea typeface="Arial"/>
                <a:cs typeface="Arial"/>
                <a:sym typeface="Arial"/>
              </a:rPr>
              <a:t>capitalia</a:t>
            </a:r>
            <a:r>
              <a:rPr lang="es-ES" sz="1400" b="0" i="0" u="none" strike="noStrike" cap="none" dirty="0">
                <a:latin typeface="Josefin Sans" pitchFamily="2" charset="0"/>
                <a:ea typeface="Arial"/>
                <a:cs typeface="Arial"/>
                <a:sym typeface="Arial"/>
              </a:rPr>
              <a:t> Colombia.</a:t>
            </a:r>
            <a:endParaRPr sz="1400" b="0" i="0" u="none" strike="noStrike" cap="none" dirty="0">
              <a:latin typeface="Josefin Sans" pitchFamily="2" charset="0"/>
              <a:ea typeface="Arial"/>
              <a:cs typeface="Arial"/>
              <a:sym typeface="Arial"/>
            </a:endParaRPr>
          </a:p>
          <a:p>
            <a:pPr marL="228600" marR="0" lvl="0" indent="-228615" algn="l" rtl="0">
              <a:lnSpc>
                <a:spcPct val="90000"/>
              </a:lnSpc>
              <a:spcBef>
                <a:spcPts val="1000"/>
              </a:spcBef>
              <a:spcAft>
                <a:spcPts val="0"/>
              </a:spcAft>
              <a:buClr>
                <a:srgbClr val="000000"/>
              </a:buClr>
              <a:buSzPct val="100000"/>
              <a:buFont typeface="Arial"/>
              <a:buChar char="•"/>
            </a:pPr>
            <a:r>
              <a:rPr lang="es-ES" sz="1400" b="0" i="0" u="none" strike="noStrike" cap="none" dirty="0">
                <a:latin typeface="Josefin Sans" pitchFamily="2" charset="0"/>
                <a:ea typeface="Arial"/>
                <a:cs typeface="Arial"/>
                <a:sym typeface="Arial"/>
              </a:rPr>
              <a:t>Capital Medellín </a:t>
            </a:r>
            <a:endParaRPr sz="1400" b="0" i="0" u="none" strike="noStrike" cap="none" dirty="0">
              <a:latin typeface="Josefin Sans" pitchFamily="2" charset="0"/>
              <a:ea typeface="Arial"/>
              <a:cs typeface="Arial"/>
              <a:sym typeface="Arial"/>
            </a:endParaRPr>
          </a:p>
          <a:p>
            <a:pPr marL="228600" marR="0" lvl="0" indent="-158115" algn="l" rtl="0">
              <a:lnSpc>
                <a:spcPct val="90000"/>
              </a:lnSpc>
              <a:spcBef>
                <a:spcPts val="1000"/>
              </a:spcBef>
              <a:spcAft>
                <a:spcPts val="0"/>
              </a:spcAft>
              <a:buClr>
                <a:srgbClr val="000000"/>
              </a:buClr>
              <a:buSzPct val="100000"/>
              <a:buFont typeface="Noto Sans Symbols"/>
              <a:buNone/>
            </a:pPr>
            <a:endParaRPr sz="1200" b="0" i="0" u="none" strike="noStrike" cap="none" dirty="0">
              <a:latin typeface="Josefin Sans" pitchFamily="2" charset="0"/>
              <a:ea typeface="Arial"/>
              <a:cs typeface="Arial"/>
              <a:sym typeface="Arial"/>
            </a:endParaRPr>
          </a:p>
        </p:txBody>
      </p:sp>
      <p:sp>
        <p:nvSpPr>
          <p:cNvPr id="579" name="Google Shape;579;p49"/>
          <p:cNvSpPr txBox="1"/>
          <p:nvPr/>
        </p:nvSpPr>
        <p:spPr>
          <a:xfrm>
            <a:off x="949740" y="2180841"/>
            <a:ext cx="3146472" cy="2267334"/>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0000"/>
              </a:buClr>
              <a:buSzPts val="1500"/>
              <a:buFont typeface="Arial"/>
              <a:buNone/>
            </a:pPr>
            <a:r>
              <a:rPr lang="es-ES" sz="1600" b="1" i="0" u="none" strike="noStrike" cap="none" dirty="0">
                <a:latin typeface="Josefin Sans" pitchFamily="2" charset="0"/>
                <a:ea typeface="Arial"/>
                <a:cs typeface="Arial"/>
                <a:sym typeface="Arial"/>
              </a:rPr>
              <a:t>Portafolio de servicios</a:t>
            </a:r>
            <a:endParaRPr sz="1600" b="0" i="0" u="none" strike="noStrike" cap="none" dirty="0">
              <a:latin typeface="Josefin Sans" pitchFamily="2" charset="0"/>
              <a:ea typeface="Arial"/>
              <a:cs typeface="Arial"/>
              <a:sym typeface="Arial"/>
            </a:endParaRPr>
          </a:p>
          <a:p>
            <a:pPr marL="228600" marR="0" lvl="0" indent="-228600" algn="just" rtl="0">
              <a:lnSpc>
                <a:spcPct val="90000"/>
              </a:lnSpc>
              <a:spcBef>
                <a:spcPts val="100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Valoración de empresas</a:t>
            </a:r>
            <a:endParaRPr sz="1400" b="0" i="0" u="none" strike="noStrike" cap="none" dirty="0">
              <a:latin typeface="Josefin Sans" pitchFamily="2" charset="0"/>
              <a:ea typeface="Arial"/>
              <a:cs typeface="Arial"/>
              <a:sym typeface="Arial"/>
            </a:endParaRPr>
          </a:p>
          <a:p>
            <a:pPr marL="228600" marR="0" lvl="0" indent="-228600" algn="just" rtl="0">
              <a:lnSpc>
                <a:spcPct val="90000"/>
              </a:lnSpc>
              <a:spcBef>
                <a:spcPts val="100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Fusiones y adquisiciones</a:t>
            </a:r>
            <a:endParaRPr sz="1400" b="0" i="0" u="none" strike="noStrike" cap="none" dirty="0">
              <a:latin typeface="Josefin Sans" pitchFamily="2" charset="0"/>
              <a:ea typeface="Arial"/>
              <a:cs typeface="Arial"/>
              <a:sym typeface="Arial"/>
            </a:endParaRPr>
          </a:p>
          <a:p>
            <a:pPr marL="228600" marR="0" lvl="0" indent="-228600" algn="just" rtl="0">
              <a:lnSpc>
                <a:spcPct val="90000"/>
              </a:lnSpc>
              <a:spcBef>
                <a:spcPts val="100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Evaluación financiera de proyectos de inversión</a:t>
            </a:r>
            <a:endParaRPr sz="1400" b="0" i="0" u="none" strike="noStrike" cap="none" dirty="0">
              <a:latin typeface="Josefin Sans" pitchFamily="2" charset="0"/>
              <a:ea typeface="Arial"/>
              <a:cs typeface="Arial"/>
              <a:sym typeface="Arial"/>
            </a:endParaRPr>
          </a:p>
          <a:p>
            <a:pPr marL="228600" marR="0" lvl="0" indent="-228600" algn="just" rtl="0">
              <a:lnSpc>
                <a:spcPct val="90000"/>
              </a:lnSpc>
              <a:spcBef>
                <a:spcPts val="100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Valoración de activos intangibles</a:t>
            </a:r>
            <a:endParaRPr sz="1400" b="0" i="0" u="none" strike="noStrike" cap="none" dirty="0">
              <a:latin typeface="Josefin Sans" pitchFamily="2" charset="0"/>
              <a:ea typeface="Arial"/>
              <a:cs typeface="Arial"/>
              <a:sym typeface="Arial"/>
            </a:endParaRPr>
          </a:p>
          <a:p>
            <a:pPr marL="228600" marR="0" lvl="0" indent="-228600" algn="just" rtl="0">
              <a:lnSpc>
                <a:spcPct val="90000"/>
              </a:lnSpc>
              <a:spcBef>
                <a:spcPts val="100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Estructuración de modelos de negocios y planes de negocios.</a:t>
            </a:r>
            <a:endParaRPr sz="1400" b="0" i="0" u="none" strike="noStrike" cap="none" dirty="0">
              <a:latin typeface="Josefin Sans" pitchFamily="2" charset="0"/>
              <a:ea typeface="Arial"/>
              <a:cs typeface="Arial"/>
              <a:sym typeface="Arial"/>
            </a:endParaRPr>
          </a:p>
        </p:txBody>
      </p:sp>
      <p:pic>
        <p:nvPicPr>
          <p:cNvPr id="580" name="Google Shape;580;p49"/>
          <p:cNvPicPr preferRelativeResize="0"/>
          <p:nvPr/>
        </p:nvPicPr>
        <p:blipFill rotWithShape="1">
          <a:blip r:embed="rId3">
            <a:alphaModFix/>
          </a:blip>
          <a:srcRect/>
          <a:stretch/>
        </p:blipFill>
        <p:spPr>
          <a:xfrm>
            <a:off x="5657428" y="1042317"/>
            <a:ext cx="1867721" cy="734663"/>
          </a:xfrm>
          <a:prstGeom prst="rect">
            <a:avLst/>
          </a:prstGeom>
          <a:noFill/>
          <a:ln>
            <a:noFill/>
          </a:ln>
        </p:spPr>
      </p:pic>
      <p:pic>
        <p:nvPicPr>
          <p:cNvPr id="581" name="Google Shape;581;p49"/>
          <p:cNvPicPr preferRelativeResize="0"/>
          <p:nvPr/>
        </p:nvPicPr>
        <p:blipFill rotWithShape="1">
          <a:blip r:embed="rId4">
            <a:alphaModFix/>
          </a:blip>
          <a:srcRect/>
          <a:stretch/>
        </p:blipFill>
        <p:spPr>
          <a:xfrm>
            <a:off x="4172728" y="3416728"/>
            <a:ext cx="1484700" cy="554831"/>
          </a:xfrm>
          <a:prstGeom prst="rect">
            <a:avLst/>
          </a:prstGeom>
          <a:noFill/>
          <a:ln>
            <a:noFill/>
          </a:ln>
        </p:spPr>
      </p:pic>
      <p:pic>
        <p:nvPicPr>
          <p:cNvPr id="582" name="Google Shape;582;p49"/>
          <p:cNvPicPr preferRelativeResize="0"/>
          <p:nvPr/>
        </p:nvPicPr>
        <p:blipFill rotWithShape="1">
          <a:blip r:embed="rId5">
            <a:alphaModFix/>
          </a:blip>
          <a:srcRect/>
          <a:stretch/>
        </p:blipFill>
        <p:spPr>
          <a:xfrm>
            <a:off x="5923228" y="3379222"/>
            <a:ext cx="1484700" cy="629841"/>
          </a:xfrm>
          <a:prstGeom prst="rect">
            <a:avLst/>
          </a:prstGeom>
          <a:noFill/>
          <a:ln>
            <a:noFill/>
          </a:ln>
        </p:spPr>
      </p:pic>
      <p:sp>
        <p:nvSpPr>
          <p:cNvPr id="2" name="CuadroTexto 1">
            <a:extLst>
              <a:ext uri="{FF2B5EF4-FFF2-40B4-BE49-F238E27FC236}">
                <a16:creationId xmlns:a16="http://schemas.microsoft.com/office/drawing/2014/main" id="{E1BC4670-8C9D-4BB2-B376-5867B2C52823}"/>
              </a:ext>
            </a:extLst>
          </p:cNvPr>
          <p:cNvSpPr txBox="1"/>
          <p:nvPr/>
        </p:nvSpPr>
        <p:spPr>
          <a:xfrm>
            <a:off x="949740" y="4667193"/>
            <a:ext cx="6458187" cy="276999"/>
          </a:xfrm>
          <a:prstGeom prst="rect">
            <a:avLst/>
          </a:prstGeom>
          <a:noFill/>
        </p:spPr>
        <p:txBody>
          <a:bodyPr wrap="square" rtlCol="0">
            <a:spAutoFit/>
          </a:bodyPr>
          <a:lstStyle/>
          <a:p>
            <a:pPr algn="ctr"/>
            <a:r>
              <a:rPr lang="es-ES" sz="1200" b="1" i="0" u="sng" strike="noStrike" cap="none" dirty="0">
                <a:latin typeface="Josefin Sans" pitchFamily="2" charset="0"/>
                <a:ea typeface="Arial"/>
                <a:cs typeface="Arial"/>
                <a:sym typeface="Arial"/>
              </a:rPr>
              <a:t>http://capitaliacolombia.com/wp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607" name="Google Shape;607;p50"/>
          <p:cNvSpPr txBox="1"/>
          <p:nvPr/>
        </p:nvSpPr>
        <p:spPr>
          <a:xfrm>
            <a:off x="513902" y="88687"/>
            <a:ext cx="7618873" cy="584735"/>
          </a:xfrm>
          <a:prstGeom prst="rect">
            <a:avLst/>
          </a:prstGeom>
          <a:noFill/>
          <a:ln>
            <a:noFill/>
          </a:ln>
        </p:spPr>
        <p:txBody>
          <a:bodyPr spcFirstLastPara="1" wrap="square" lIns="91425" tIns="45700" rIns="91425" bIns="45700" anchor="t" anchorCtr="0">
            <a:spAutoFit/>
          </a:bodyPr>
          <a:lstStyle/>
          <a:p>
            <a:pPr algn="ctr">
              <a:buClr>
                <a:srgbClr val="000000"/>
              </a:buClr>
              <a:buSzPts val="2000"/>
            </a:pPr>
            <a:r>
              <a:rPr lang="es-ES" sz="3200" b="1" dirty="0">
                <a:solidFill>
                  <a:srgbClr val="FF6600"/>
                </a:solidFill>
                <a:latin typeface="Josefin Sans" pitchFamily="2" charset="0"/>
                <a:cs typeface="Arial" panose="020B0604020202020204" pitchFamily="34" charset="0"/>
                <a:sym typeface="Arial"/>
              </a:rPr>
              <a:t>LÍNEAS CREDITICIAS</a:t>
            </a:r>
            <a:endParaRPr sz="3200" b="1" dirty="0">
              <a:solidFill>
                <a:srgbClr val="FF6600"/>
              </a:solidFill>
              <a:latin typeface="Josefin Sans" pitchFamily="2" charset="0"/>
              <a:cs typeface="Arial" panose="020B0604020202020204" pitchFamily="34" charset="0"/>
              <a:sym typeface="Arial"/>
            </a:endParaRPr>
          </a:p>
        </p:txBody>
      </p:sp>
      <p:sp>
        <p:nvSpPr>
          <p:cNvPr id="608" name="Google Shape;608;p50"/>
          <p:cNvSpPr txBox="1"/>
          <p:nvPr/>
        </p:nvSpPr>
        <p:spPr>
          <a:xfrm>
            <a:off x="513904" y="916133"/>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609" name="Google Shape;609;p50"/>
          <p:cNvSpPr txBox="1"/>
          <p:nvPr/>
        </p:nvSpPr>
        <p:spPr>
          <a:xfrm>
            <a:off x="513901" y="610573"/>
            <a:ext cx="2591262"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CRÉDITO CRECER</a:t>
            </a:r>
            <a:endParaRPr sz="1400" b="0" i="0" u="none" strike="noStrike" cap="none" dirty="0">
              <a:latin typeface="Josefin Sans" pitchFamily="2" charset="0"/>
              <a:ea typeface="Arial"/>
              <a:cs typeface="Arial"/>
              <a:sym typeface="Arial"/>
            </a:endParaRPr>
          </a:p>
        </p:txBody>
      </p:sp>
      <p:sp>
        <p:nvSpPr>
          <p:cNvPr id="610" name="Google Shape;610;p50"/>
          <p:cNvSpPr/>
          <p:nvPr/>
        </p:nvSpPr>
        <p:spPr>
          <a:xfrm>
            <a:off x="513905" y="1191839"/>
            <a:ext cx="2591258" cy="242279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200"/>
              <a:buFont typeface="Arial"/>
              <a:buNone/>
            </a:pPr>
            <a:r>
              <a:rPr lang="es-ES" sz="1400" b="0" i="0" u="none" strike="noStrike" cap="none" dirty="0">
                <a:latin typeface="Josefin Sans" pitchFamily="2" charset="0"/>
                <a:ea typeface="Arial"/>
                <a:cs typeface="Arial"/>
                <a:sym typeface="Arial"/>
              </a:rPr>
              <a:t>Es un programa de financiación social dirigido a las micro y pequeñas empresas, con el que puedes mejorar la productividad y competitividad de tu negocio a través de: </a:t>
            </a:r>
            <a:endParaRPr sz="1400" b="0" i="0" u="none" strike="noStrike" cap="none" dirty="0">
              <a:latin typeface="Josefin Sans" pitchFamily="2" charset="0"/>
              <a:ea typeface="Arial"/>
              <a:cs typeface="Arial"/>
              <a:sym typeface="Arial"/>
            </a:endParaRPr>
          </a:p>
          <a:p>
            <a:pPr marL="214313" marR="0" lvl="0" indent="-214313" algn="just"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Financiación</a:t>
            </a:r>
            <a:endParaRPr sz="1400" b="0" i="0" u="none" strike="noStrike" cap="none" dirty="0">
              <a:latin typeface="Josefin Sans" pitchFamily="2" charset="0"/>
              <a:ea typeface="Arial"/>
              <a:cs typeface="Arial"/>
              <a:sym typeface="Arial"/>
            </a:endParaRPr>
          </a:p>
          <a:p>
            <a:pPr marL="214313" marR="0" lvl="0" indent="-214313" algn="just"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Capacitación</a:t>
            </a:r>
            <a:endParaRPr sz="1400" b="0" i="0" u="none" strike="noStrike" cap="none" dirty="0">
              <a:latin typeface="Josefin Sans" pitchFamily="2" charset="0"/>
              <a:ea typeface="Arial"/>
              <a:cs typeface="Arial"/>
              <a:sym typeface="Arial"/>
            </a:endParaRPr>
          </a:p>
          <a:p>
            <a:pPr marL="214313" marR="0" lvl="0" indent="-214313" algn="just"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Acompañamiento</a:t>
            </a: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endParaRPr sz="1200" b="0" i="0" u="none" strike="noStrike" cap="none" dirty="0">
              <a:latin typeface="Josefin Sans" pitchFamily="2" charset="0"/>
              <a:ea typeface="Arial"/>
              <a:cs typeface="Arial"/>
              <a:sym typeface="Arial"/>
            </a:endParaRPr>
          </a:p>
        </p:txBody>
      </p:sp>
      <p:sp>
        <p:nvSpPr>
          <p:cNvPr id="611" name="Google Shape;611;p50"/>
          <p:cNvSpPr txBox="1"/>
          <p:nvPr/>
        </p:nvSpPr>
        <p:spPr>
          <a:xfrm>
            <a:off x="537787" y="3614633"/>
            <a:ext cx="3368329" cy="847591"/>
          </a:xfrm>
          <a:prstGeom prst="rect">
            <a:avLst/>
          </a:prstGeom>
          <a:noFill/>
          <a:ln>
            <a:noFill/>
          </a:ln>
        </p:spPr>
        <p:txBody>
          <a:bodyPr spcFirstLastPara="1" wrap="square" lIns="68575" tIns="34275" rIns="68575" bIns="34275" anchor="t" anchorCtr="0">
            <a:normAutofit/>
          </a:bodyPr>
          <a:lstStyle/>
          <a:p>
            <a:pPr marL="0" marR="0" lvl="0" indent="0" algn="just" rtl="0">
              <a:lnSpc>
                <a:spcPct val="100000"/>
              </a:lnSpc>
              <a:spcBef>
                <a:spcPts val="0"/>
              </a:spcBef>
              <a:spcAft>
                <a:spcPts val="0"/>
              </a:spcAft>
              <a:buClr>
                <a:srgbClr val="000000"/>
              </a:buClr>
              <a:buSzPts val="1350"/>
              <a:buFont typeface="Arial"/>
              <a:buNone/>
            </a:pPr>
            <a:r>
              <a:rPr lang="es-ES" sz="1600" b="1" i="0" u="none" strike="noStrike" cap="none" dirty="0">
                <a:latin typeface="Josefin Sans" pitchFamily="2" charset="0"/>
                <a:ea typeface="Arial"/>
                <a:cs typeface="Arial"/>
                <a:sym typeface="Arial"/>
              </a:rPr>
              <a:t>Publico objetivo </a:t>
            </a:r>
            <a:r>
              <a:rPr lang="es-ES" sz="1400" b="0" i="0" u="none" strike="noStrike" cap="none" dirty="0">
                <a:latin typeface="Josefin Sans" pitchFamily="2" charset="0"/>
                <a:ea typeface="Arial"/>
                <a:cs typeface="Arial"/>
                <a:sym typeface="Arial"/>
              </a:rPr>
              <a:t>Este proyecto se dirige especialmente a las microempresas y a los pymes.</a:t>
            </a:r>
            <a:endParaRPr sz="1400" b="0" i="0" u="none" strike="noStrike" cap="none" dirty="0">
              <a:latin typeface="Josefin Sans" pitchFamily="2" charset="0"/>
              <a:ea typeface="Arial"/>
              <a:cs typeface="Arial"/>
              <a:sym typeface="Arial"/>
            </a:endParaRPr>
          </a:p>
        </p:txBody>
      </p:sp>
      <p:sp>
        <p:nvSpPr>
          <p:cNvPr id="612" name="Google Shape;612;p50"/>
          <p:cNvSpPr txBox="1"/>
          <p:nvPr/>
        </p:nvSpPr>
        <p:spPr>
          <a:xfrm>
            <a:off x="3241348" y="895496"/>
            <a:ext cx="3640700" cy="1973997"/>
          </a:xfrm>
          <a:prstGeom prst="rect">
            <a:avLst/>
          </a:prstGeom>
          <a:noFill/>
          <a:ln>
            <a:noFill/>
          </a:ln>
        </p:spPr>
        <p:txBody>
          <a:bodyPr spcFirstLastPara="1" wrap="square" lIns="68575" tIns="34275" rIns="68575" bIns="34275" anchor="t" anchorCtr="0">
            <a:normAutofit/>
          </a:bodyPr>
          <a:lstStyle/>
          <a:p>
            <a:pPr marL="0" marR="0" lvl="0" indent="0" algn="just" rtl="0">
              <a:lnSpc>
                <a:spcPct val="100000"/>
              </a:lnSpc>
              <a:spcBef>
                <a:spcPts val="450"/>
              </a:spcBef>
              <a:spcAft>
                <a:spcPts val="0"/>
              </a:spcAft>
              <a:buClr>
                <a:srgbClr val="000000"/>
              </a:buClr>
              <a:buSzPct val="117647"/>
              <a:buFont typeface="Arial"/>
              <a:buNone/>
            </a:pPr>
            <a:r>
              <a:rPr lang="es-ES" sz="1600" b="1" i="0" u="none" strike="noStrike" cap="none" dirty="0">
                <a:latin typeface="Josefin Sans" pitchFamily="2" charset="0"/>
                <a:ea typeface="Arial"/>
                <a:cs typeface="Arial"/>
                <a:sym typeface="Arial"/>
              </a:rPr>
              <a:t>Requisitos:  </a:t>
            </a:r>
            <a:endParaRPr sz="16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ct val="117647"/>
              <a:buFont typeface="Arial"/>
              <a:buChar char="•"/>
            </a:pPr>
            <a:r>
              <a:rPr lang="es-ES" sz="1400" b="0" i="0" u="none" strike="noStrike" cap="none" dirty="0">
                <a:latin typeface="Josefin Sans" pitchFamily="2" charset="0"/>
                <a:ea typeface="Arial"/>
                <a:cs typeface="Arial"/>
                <a:sym typeface="Arial"/>
              </a:rPr>
              <a:t>Poseer una micro o pequeña empresa </a:t>
            </a:r>
            <a:endParaRPr sz="14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ct val="117647"/>
              <a:buFont typeface="Arial"/>
              <a:buChar char="•"/>
            </a:pPr>
            <a:r>
              <a:rPr lang="es-ES" sz="1400" b="0" i="0" u="none" strike="noStrike" cap="none" dirty="0">
                <a:latin typeface="Josefin Sans" pitchFamily="2" charset="0"/>
                <a:ea typeface="Arial"/>
                <a:cs typeface="Arial"/>
                <a:sym typeface="Arial"/>
              </a:rPr>
              <a:t>Tener entre 18 y 75 años de edad</a:t>
            </a:r>
            <a:endParaRPr sz="14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ct val="117647"/>
              <a:buFont typeface="Arial"/>
              <a:buChar char="•"/>
            </a:pPr>
            <a:r>
              <a:rPr lang="es-ES" sz="1400" b="0" i="0" u="none" strike="noStrike" cap="none" dirty="0">
                <a:latin typeface="Josefin Sans" pitchFamily="2" charset="0"/>
                <a:ea typeface="Arial"/>
                <a:cs typeface="Arial"/>
                <a:sym typeface="Arial"/>
              </a:rPr>
              <a:t>Estar ubicado en el departamento de Antioquia</a:t>
            </a:r>
            <a:endParaRPr sz="14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ct val="117647"/>
              <a:buFont typeface="Arial"/>
              <a:buChar char="•"/>
            </a:pPr>
            <a:r>
              <a:rPr lang="es-ES" sz="1400" b="0" i="0" u="none" strike="noStrike" cap="none" dirty="0">
                <a:latin typeface="Josefin Sans" pitchFamily="2" charset="0"/>
                <a:ea typeface="Arial"/>
                <a:cs typeface="Arial"/>
                <a:sym typeface="Arial"/>
              </a:rPr>
              <a:t>llevar mínimo un año en el mercado</a:t>
            </a:r>
            <a:endParaRPr sz="14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ct val="117647"/>
              <a:buFont typeface="Arial"/>
              <a:buChar char="•"/>
            </a:pPr>
            <a:r>
              <a:rPr lang="es-ES" sz="1400" b="0" i="0" u="none" strike="noStrike" cap="none" dirty="0">
                <a:latin typeface="Josefin Sans" pitchFamily="2" charset="0"/>
                <a:ea typeface="Arial"/>
                <a:cs typeface="Arial"/>
                <a:sym typeface="Arial"/>
              </a:rPr>
              <a:t>Tener al menos un servicio con EPM</a:t>
            </a:r>
            <a:endParaRPr sz="700" b="0" i="0" u="none" strike="noStrike" cap="none" dirty="0">
              <a:latin typeface="Josefin Sans" pitchFamily="2" charset="0"/>
              <a:ea typeface="Arial"/>
              <a:cs typeface="Arial"/>
              <a:sym typeface="Arial"/>
            </a:endParaRPr>
          </a:p>
        </p:txBody>
      </p:sp>
      <p:sp>
        <p:nvSpPr>
          <p:cNvPr id="613" name="Google Shape;613;p50"/>
          <p:cNvSpPr/>
          <p:nvPr/>
        </p:nvSpPr>
        <p:spPr>
          <a:xfrm>
            <a:off x="513905" y="4681835"/>
            <a:ext cx="7874099" cy="46166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sng" strike="noStrike" cap="none" dirty="0">
                <a:latin typeface="Josefin Sans" pitchFamily="2" charset="0"/>
                <a:ea typeface="Arial"/>
                <a:cs typeface="Arial"/>
                <a:sym typeface="Arial"/>
              </a:rPr>
              <a:t>http://www.epm.com.co/site/clientes_usuarios/Clientesyusuarios/Nuestrosservicios/Somos/Cr%C3%A9ditoCrecer/Qu%C3%A9puedesfinanciaryd%C3%B3nde.aspx</a:t>
            </a:r>
            <a:endParaRPr sz="1400" b="1" i="0" u="none" strike="noStrike" cap="none" dirty="0">
              <a:latin typeface="Josefin Sans" pitchFamily="2" charset="0"/>
              <a:ea typeface="Arial"/>
              <a:cs typeface="Arial"/>
              <a:sym typeface="Arial"/>
            </a:endParaRPr>
          </a:p>
        </p:txBody>
      </p:sp>
      <p:pic>
        <p:nvPicPr>
          <p:cNvPr id="614" name="Google Shape;614;p50"/>
          <p:cNvPicPr preferRelativeResize="0"/>
          <p:nvPr/>
        </p:nvPicPr>
        <p:blipFill rotWithShape="1">
          <a:blip r:embed="rId3">
            <a:alphaModFix/>
          </a:blip>
          <a:srcRect/>
          <a:stretch/>
        </p:blipFill>
        <p:spPr>
          <a:xfrm>
            <a:off x="6854998" y="1148506"/>
            <a:ext cx="1984202" cy="920353"/>
          </a:xfrm>
          <a:prstGeom prst="rect">
            <a:avLst/>
          </a:prstGeom>
          <a:noFill/>
          <a:ln>
            <a:noFill/>
          </a:ln>
        </p:spPr>
      </p:pic>
      <p:sp>
        <p:nvSpPr>
          <p:cNvPr id="2" name="CuadroTexto 1">
            <a:extLst>
              <a:ext uri="{FF2B5EF4-FFF2-40B4-BE49-F238E27FC236}">
                <a16:creationId xmlns:a16="http://schemas.microsoft.com/office/drawing/2014/main" id="{7E6C313E-2F50-455D-B766-8A5D727FFB3C}"/>
              </a:ext>
            </a:extLst>
          </p:cNvPr>
          <p:cNvSpPr txBox="1"/>
          <p:nvPr/>
        </p:nvSpPr>
        <p:spPr>
          <a:xfrm>
            <a:off x="3939679" y="2948491"/>
            <a:ext cx="4448326" cy="1456809"/>
          </a:xfrm>
          <a:prstGeom prst="rect">
            <a:avLst/>
          </a:prstGeom>
          <a:noFill/>
        </p:spPr>
        <p:txBody>
          <a:bodyPr wrap="square" rtlCol="0">
            <a:spAutoFit/>
          </a:bodyPr>
          <a:lstStyle/>
          <a:p>
            <a:pPr marL="0" marR="0" lvl="0" indent="0" algn="just" rtl="0">
              <a:lnSpc>
                <a:spcPct val="100000"/>
              </a:lnSpc>
              <a:spcBef>
                <a:spcPts val="450"/>
              </a:spcBef>
              <a:spcAft>
                <a:spcPts val="0"/>
              </a:spcAft>
              <a:buClr>
                <a:srgbClr val="000000"/>
              </a:buClr>
              <a:buSzPts val="1350"/>
              <a:buFont typeface="Arial"/>
              <a:buNone/>
            </a:pPr>
            <a:r>
              <a:rPr lang="es-ES" sz="1600" b="1" i="0" u="none" strike="noStrike" cap="none" dirty="0">
                <a:latin typeface="Josefin Sans" pitchFamily="2" charset="0"/>
                <a:ea typeface="Arial"/>
                <a:cs typeface="Arial"/>
                <a:sym typeface="Arial"/>
              </a:rPr>
              <a:t>Categorías</a:t>
            </a:r>
            <a:endParaRPr lang="es-ES" sz="16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Inversión fija</a:t>
            </a:r>
          </a:p>
          <a:p>
            <a:pPr marL="228600" marR="0" lvl="0" indent="-228600" algn="just"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Capitalización empresarial</a:t>
            </a:r>
          </a:p>
          <a:p>
            <a:pPr marL="228600" marR="0" lvl="0" indent="-228600" algn="just"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Innovación tecnológica</a:t>
            </a:r>
          </a:p>
          <a:p>
            <a:pPr marL="228600" marR="0" lvl="0" indent="-228600" algn="just"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Mejoramiento y transformación productiva</a:t>
            </a:r>
          </a:p>
        </p:txBody>
      </p:sp>
      <p:sp>
        <p:nvSpPr>
          <p:cNvPr id="3" name="CuadroTexto 2">
            <a:extLst>
              <a:ext uri="{FF2B5EF4-FFF2-40B4-BE49-F238E27FC236}">
                <a16:creationId xmlns:a16="http://schemas.microsoft.com/office/drawing/2014/main" id="{028B73B0-C587-48D6-B2B3-4BB6CFD8DA89}"/>
              </a:ext>
            </a:extLst>
          </p:cNvPr>
          <p:cNvSpPr txBox="1"/>
          <p:nvPr/>
        </p:nvSpPr>
        <p:spPr>
          <a:xfrm>
            <a:off x="6863203" y="2321869"/>
            <a:ext cx="1997471" cy="1477328"/>
          </a:xfrm>
          <a:prstGeom prst="rect">
            <a:avLst/>
          </a:prstGeom>
          <a:noFill/>
        </p:spPr>
        <p:txBody>
          <a:bodyPr wrap="square" rtlCol="0">
            <a:spAutoFit/>
          </a:bodyPr>
          <a:lstStyle/>
          <a:p>
            <a:r>
              <a:rPr lang="es-ES" sz="1600" b="1" i="0" u="none" strike="noStrike" cap="none" dirty="0">
                <a:latin typeface="Josefin Sans" pitchFamily="2" charset="0"/>
                <a:ea typeface="Arial"/>
                <a:cs typeface="Arial"/>
                <a:sym typeface="Arial"/>
              </a:rPr>
              <a:t>Beneficios:</a:t>
            </a:r>
            <a:r>
              <a:rPr lang="es-ES" sz="1400" b="1" i="0" u="none" strike="noStrike" cap="none" dirty="0">
                <a:latin typeface="Josefin Sans" pitchFamily="2" charset="0"/>
                <a:ea typeface="Arial"/>
                <a:cs typeface="Arial"/>
                <a:sym typeface="Arial"/>
              </a:rPr>
              <a:t> </a:t>
            </a:r>
            <a:r>
              <a:rPr lang="es-ES" sz="1400" b="0" i="0" u="none" strike="noStrike" cap="none" dirty="0">
                <a:latin typeface="Josefin Sans" pitchFamily="2" charset="0"/>
                <a:ea typeface="Arial"/>
                <a:cs typeface="Arial"/>
                <a:sym typeface="Arial"/>
              </a:rPr>
              <a:t>Bajos intereses, creas historial crediticio, hasta 60 meses para pagar y fácil acceso.</a:t>
            </a:r>
          </a:p>
          <a:p>
            <a:endParaRPr lang="es-CO"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29" name="Google Shape;629;p51"/>
          <p:cNvSpPr txBox="1"/>
          <p:nvPr/>
        </p:nvSpPr>
        <p:spPr>
          <a:xfrm>
            <a:off x="856490" y="137295"/>
            <a:ext cx="7209929"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FONDO DE CAPITILIZACIÓN DPS</a:t>
            </a:r>
            <a:endParaRPr sz="3200" b="1" dirty="0">
              <a:solidFill>
                <a:srgbClr val="FF6600"/>
              </a:solidFill>
              <a:latin typeface="Josefin Sans" pitchFamily="2" charset="0"/>
              <a:cs typeface="Arial" panose="020B0604020202020204" pitchFamily="34" charset="0"/>
              <a:sym typeface="Arial"/>
            </a:endParaRPr>
          </a:p>
        </p:txBody>
      </p:sp>
      <p:sp>
        <p:nvSpPr>
          <p:cNvPr id="630" name="Google Shape;630;p51"/>
          <p:cNvSpPr txBox="1"/>
          <p:nvPr/>
        </p:nvSpPr>
        <p:spPr>
          <a:xfrm>
            <a:off x="856489" y="722030"/>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631" name="Google Shape;631;p51"/>
          <p:cNvSpPr/>
          <p:nvPr/>
        </p:nvSpPr>
        <p:spPr>
          <a:xfrm>
            <a:off x="856491" y="991477"/>
            <a:ext cx="5035848" cy="1019919"/>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Es una herramienta financiera de intervención social, que brinda a las comunidades y organizaciones la posibilidad de acceder a recursos complementarios para fortalecer sus proyectos productivos o modernizar sus microempresas.</a:t>
            </a:r>
            <a:endParaRPr sz="1400" b="0" i="0" u="none" strike="noStrike" cap="none" dirty="0">
              <a:latin typeface="Josefin Sans" pitchFamily="2" charset="0"/>
              <a:ea typeface="Arial"/>
              <a:cs typeface="Arial"/>
              <a:sym typeface="Arial"/>
            </a:endParaRPr>
          </a:p>
        </p:txBody>
      </p:sp>
      <p:sp>
        <p:nvSpPr>
          <p:cNvPr id="632" name="Google Shape;632;p51"/>
          <p:cNvSpPr txBox="1"/>
          <p:nvPr/>
        </p:nvSpPr>
        <p:spPr>
          <a:xfrm>
            <a:off x="856491" y="2147786"/>
            <a:ext cx="3643911" cy="2379040"/>
          </a:xfrm>
          <a:prstGeom prst="rect">
            <a:avLst/>
          </a:prstGeom>
          <a:noFill/>
          <a:ln>
            <a:noFill/>
          </a:ln>
        </p:spPr>
        <p:txBody>
          <a:bodyPr spcFirstLastPara="1" wrap="square" lIns="68575" tIns="34275" rIns="68575" bIns="34275" anchor="t" anchorCtr="0">
            <a:normAutofit fontScale="85000" lnSpcReduction="10000"/>
          </a:bodyPr>
          <a:lstStyle/>
          <a:p>
            <a:pPr marL="0" marR="0" lvl="0" indent="0" algn="l" rtl="0">
              <a:lnSpc>
                <a:spcPct val="90000"/>
              </a:lnSpc>
              <a:spcBef>
                <a:spcPts val="0"/>
              </a:spcBef>
              <a:spcAft>
                <a:spcPts val="0"/>
              </a:spcAft>
              <a:buClr>
                <a:srgbClr val="000000"/>
              </a:buClr>
              <a:buSzPts val="1500"/>
              <a:buFont typeface="Arial"/>
              <a:buNone/>
            </a:pPr>
            <a:r>
              <a:rPr lang="es-ES" sz="1900" b="1" i="0" u="none" strike="noStrike" cap="none" dirty="0">
                <a:latin typeface="Josefin Sans" pitchFamily="2" charset="0"/>
                <a:ea typeface="Arial"/>
                <a:cs typeface="Arial"/>
                <a:sym typeface="Arial"/>
              </a:rPr>
              <a:t>Instrumentos financieros</a:t>
            </a:r>
            <a:endParaRPr sz="1900" b="0" i="0" u="none" strike="noStrike" cap="none" dirty="0">
              <a:latin typeface="Josefin Sans" pitchFamily="2" charset="0"/>
              <a:ea typeface="Arial"/>
              <a:cs typeface="Arial"/>
              <a:sym typeface="Arial"/>
            </a:endParaRPr>
          </a:p>
          <a:p>
            <a:pPr marL="228600" marR="0" lvl="0" indent="-228600" algn="l" rtl="0">
              <a:lnSpc>
                <a:spcPct val="90000"/>
              </a:lnSpc>
              <a:spcBef>
                <a:spcPts val="1000"/>
              </a:spcBef>
              <a:spcAft>
                <a:spcPts val="0"/>
              </a:spcAft>
              <a:buClr>
                <a:srgbClr val="000000"/>
              </a:buClr>
              <a:buSzPts val="1050"/>
              <a:buFont typeface="Arial"/>
              <a:buChar char="•"/>
            </a:pPr>
            <a:r>
              <a:rPr lang="es-ES" sz="1600" b="0" i="0" u="none" strike="noStrike" cap="none" dirty="0">
                <a:latin typeface="Josefin Sans" pitchFamily="2" charset="0"/>
                <a:ea typeface="Arial"/>
                <a:cs typeface="Arial"/>
                <a:sym typeface="Arial"/>
              </a:rPr>
              <a:t>Cofinanciar procesos asociativos de transformación que generen valor agregado a productos primarios.</a:t>
            </a:r>
            <a:endParaRPr sz="1600" b="0" i="0" u="none" strike="noStrike" cap="none" dirty="0">
              <a:latin typeface="Josefin Sans" pitchFamily="2" charset="0"/>
              <a:ea typeface="Arial"/>
              <a:cs typeface="Arial"/>
              <a:sym typeface="Arial"/>
            </a:endParaRPr>
          </a:p>
          <a:p>
            <a:pPr marL="228600" marR="0" lvl="0" indent="-228600" algn="l" rtl="0">
              <a:lnSpc>
                <a:spcPct val="90000"/>
              </a:lnSpc>
              <a:spcBef>
                <a:spcPts val="1000"/>
              </a:spcBef>
              <a:spcAft>
                <a:spcPts val="0"/>
              </a:spcAft>
              <a:buClr>
                <a:srgbClr val="000000"/>
              </a:buClr>
              <a:buSzPts val="1050"/>
              <a:buFont typeface="Arial"/>
              <a:buChar char="•"/>
            </a:pPr>
            <a:r>
              <a:rPr lang="es-ES" sz="1600" b="0" i="0" u="none" strike="noStrike" cap="none" dirty="0">
                <a:latin typeface="Josefin Sans" pitchFamily="2" charset="0"/>
                <a:ea typeface="Arial"/>
                <a:cs typeface="Arial"/>
                <a:sym typeface="Arial"/>
              </a:rPr>
              <a:t>Promover el acceso a mercados, y la vinculación formal de personas mayores de 18 años.</a:t>
            </a:r>
            <a:endParaRPr sz="1600" b="0" i="0" u="none" strike="noStrike" cap="none" dirty="0">
              <a:latin typeface="Josefin Sans" pitchFamily="2" charset="0"/>
              <a:ea typeface="Arial"/>
              <a:cs typeface="Arial"/>
              <a:sym typeface="Arial"/>
            </a:endParaRPr>
          </a:p>
          <a:p>
            <a:pPr marL="228600" marR="0" lvl="0" indent="-228600" algn="l" rtl="0">
              <a:lnSpc>
                <a:spcPct val="90000"/>
              </a:lnSpc>
              <a:spcBef>
                <a:spcPts val="1000"/>
              </a:spcBef>
              <a:spcAft>
                <a:spcPts val="0"/>
              </a:spcAft>
              <a:buClr>
                <a:srgbClr val="000000"/>
              </a:buClr>
              <a:buSzPts val="1050"/>
              <a:buFont typeface="Arial"/>
              <a:buChar char="•"/>
            </a:pPr>
            <a:r>
              <a:rPr lang="es-ES" sz="1600" b="0" i="0" u="none" strike="noStrike" cap="none" dirty="0">
                <a:latin typeface="Josefin Sans" pitchFamily="2" charset="0"/>
                <a:ea typeface="Arial"/>
                <a:cs typeface="Arial"/>
                <a:sym typeface="Arial"/>
              </a:rPr>
              <a:t>Impulsar la modernización de los sistemas de producción para promover la capitalización de bienes de uso social y la generación de empleo</a:t>
            </a:r>
            <a:r>
              <a:rPr lang="es-ES" sz="1050" b="0" i="0" u="none" strike="noStrike" cap="none" dirty="0">
                <a:latin typeface="Josefin Sans" pitchFamily="2" charset="0"/>
                <a:ea typeface="Arial"/>
                <a:cs typeface="Arial"/>
                <a:sym typeface="Arial"/>
              </a:rPr>
              <a:t>.</a:t>
            </a:r>
            <a:endParaRPr sz="1050" b="0" i="0" u="none" strike="noStrike" cap="none" dirty="0">
              <a:latin typeface="Josefin Sans" pitchFamily="2" charset="0"/>
              <a:ea typeface="Arial"/>
              <a:cs typeface="Arial"/>
              <a:sym typeface="Arial"/>
            </a:endParaRPr>
          </a:p>
          <a:p>
            <a:pPr marL="228600" marR="0" lvl="0" indent="-152400" algn="l" rtl="0">
              <a:lnSpc>
                <a:spcPct val="90000"/>
              </a:lnSpc>
              <a:spcBef>
                <a:spcPts val="1000"/>
              </a:spcBef>
              <a:spcAft>
                <a:spcPts val="0"/>
              </a:spcAft>
              <a:buClr>
                <a:srgbClr val="000000"/>
              </a:buClr>
              <a:buSzPts val="1200"/>
              <a:buFont typeface="Noto Sans Symbols"/>
              <a:buNone/>
            </a:pPr>
            <a:endParaRPr sz="1200" b="0" i="0" u="none" strike="noStrike" cap="none" dirty="0">
              <a:latin typeface="Josefin Sans" pitchFamily="2" charset="0"/>
              <a:ea typeface="Arial"/>
              <a:cs typeface="Arial"/>
              <a:sym typeface="Arial"/>
            </a:endParaRPr>
          </a:p>
        </p:txBody>
      </p:sp>
      <p:sp>
        <p:nvSpPr>
          <p:cNvPr id="633" name="Google Shape;633;p51"/>
          <p:cNvSpPr txBox="1"/>
          <p:nvPr/>
        </p:nvSpPr>
        <p:spPr>
          <a:xfrm>
            <a:off x="4643600" y="2147785"/>
            <a:ext cx="3422820" cy="237904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0000"/>
              </a:buClr>
              <a:buSzPts val="1500"/>
              <a:buFont typeface="Arial"/>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228600" marR="0" lvl="0" indent="-228600" algn="l" rtl="0">
              <a:lnSpc>
                <a:spcPct val="90000"/>
              </a:lnSpc>
              <a:spcBef>
                <a:spcPts val="100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Las organizaciones productivas y asociaciones de campesinos y productores.</a:t>
            </a:r>
            <a:endParaRPr sz="1400" b="0" i="0" u="none" strike="noStrike" cap="none" dirty="0">
              <a:latin typeface="Josefin Sans" pitchFamily="2" charset="0"/>
              <a:ea typeface="Arial"/>
              <a:cs typeface="Arial"/>
              <a:sym typeface="Arial"/>
            </a:endParaRPr>
          </a:p>
          <a:p>
            <a:pPr marL="228600" marR="0" lvl="0" indent="-228600" algn="l" rtl="0">
              <a:lnSpc>
                <a:spcPct val="90000"/>
              </a:lnSpc>
              <a:spcBef>
                <a:spcPts val="100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Microempresas legalmente constituidas que estén dispuestas a vincular a sus nóminas a </a:t>
            </a:r>
            <a:endParaRPr sz="1400" b="0" i="0" u="none" strike="noStrike" cap="none" dirty="0">
              <a:latin typeface="Josefin Sans" pitchFamily="2" charset="0"/>
              <a:ea typeface="Arial"/>
              <a:cs typeface="Arial"/>
              <a:sym typeface="Arial"/>
            </a:endParaRPr>
          </a:p>
          <a:p>
            <a:pPr marL="228600" marR="0" lvl="0" indent="-228600" algn="just" rtl="0">
              <a:lnSpc>
                <a:spcPct val="90000"/>
              </a:lnSpc>
              <a:spcBef>
                <a:spcPts val="100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Población vulnerable y en situación de desplazamiento</a:t>
            </a:r>
            <a:endParaRPr sz="1400" b="0" i="0" u="none" strike="noStrike" cap="none" dirty="0">
              <a:latin typeface="Josefin Sans" pitchFamily="2" charset="0"/>
              <a:ea typeface="Arial"/>
              <a:cs typeface="Arial"/>
              <a:sym typeface="Arial"/>
            </a:endParaRPr>
          </a:p>
        </p:txBody>
      </p:sp>
      <p:sp>
        <p:nvSpPr>
          <p:cNvPr id="634" name="Google Shape;634;p51"/>
          <p:cNvSpPr/>
          <p:nvPr/>
        </p:nvSpPr>
        <p:spPr>
          <a:xfrm>
            <a:off x="856490" y="4663213"/>
            <a:ext cx="7362329" cy="25391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050" b="1" i="0" u="sng" strike="noStrike" cap="none" dirty="0">
                <a:latin typeface="Josefin Sans" pitchFamily="2" charset="0"/>
                <a:ea typeface="Arial"/>
                <a:cs typeface="Arial"/>
                <a:sym typeface="Arial"/>
              </a:rPr>
              <a:t>http://www.dps.gov.co</a:t>
            </a:r>
            <a:endParaRPr sz="1400" b="1" i="0" u="none" strike="noStrike" cap="none" dirty="0">
              <a:latin typeface="Josefin Sans" pitchFamily="2" charset="0"/>
              <a:ea typeface="Arial"/>
              <a:cs typeface="Arial"/>
              <a:sym typeface="Arial"/>
            </a:endParaRPr>
          </a:p>
        </p:txBody>
      </p:sp>
      <p:pic>
        <p:nvPicPr>
          <p:cNvPr id="635" name="Google Shape;635;p51"/>
          <p:cNvPicPr preferRelativeResize="0"/>
          <p:nvPr/>
        </p:nvPicPr>
        <p:blipFill rotWithShape="1">
          <a:blip r:embed="rId3">
            <a:alphaModFix/>
          </a:blip>
          <a:srcRect/>
          <a:stretch/>
        </p:blipFill>
        <p:spPr>
          <a:xfrm>
            <a:off x="6044739" y="885091"/>
            <a:ext cx="2174081" cy="75485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52" name="Google Shape;652;p52"/>
          <p:cNvSpPr txBox="1"/>
          <p:nvPr/>
        </p:nvSpPr>
        <p:spPr>
          <a:xfrm>
            <a:off x="306885" y="146686"/>
            <a:ext cx="8530225"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2000" b="1" dirty="0">
                <a:solidFill>
                  <a:srgbClr val="FF6600"/>
                </a:solidFill>
                <a:latin typeface="Josefin Sans" pitchFamily="2" charset="0"/>
                <a:cs typeface="Arial" panose="020B0604020202020204" pitchFamily="34" charset="0"/>
                <a:sym typeface="Arial"/>
              </a:rPr>
              <a:t>BANCO DE LAS OPORTUNIDADES PARA ANTIOQUIA</a:t>
            </a:r>
            <a:endParaRPr sz="2000" b="1" dirty="0">
              <a:solidFill>
                <a:srgbClr val="FF6600"/>
              </a:solidFill>
              <a:latin typeface="Josefin Sans" pitchFamily="2" charset="0"/>
              <a:cs typeface="Arial" panose="020B0604020202020204" pitchFamily="34" charset="0"/>
              <a:sym typeface="Arial"/>
            </a:endParaRPr>
          </a:p>
        </p:txBody>
      </p:sp>
      <p:sp>
        <p:nvSpPr>
          <p:cNvPr id="653" name="Google Shape;653;p52"/>
          <p:cNvSpPr txBox="1"/>
          <p:nvPr/>
        </p:nvSpPr>
        <p:spPr>
          <a:xfrm>
            <a:off x="993675" y="585532"/>
            <a:ext cx="2603144"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654" name="Google Shape;654;p52"/>
          <p:cNvSpPr/>
          <p:nvPr/>
        </p:nvSpPr>
        <p:spPr>
          <a:xfrm>
            <a:off x="993675" y="901269"/>
            <a:ext cx="4988025" cy="136269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Generar las condiciones necesarias para facilitar el acceso a  servicios de créditos y ser la puerta abierta al talento de las personas  que quieren crear y fortalecer sus actividades productivas que necesitan financiación y acompañamiento empresarial. </a:t>
            </a:r>
            <a:endParaRPr sz="1400" b="0" i="0" u="none" strike="noStrike" cap="none" dirty="0">
              <a:latin typeface="Josefin Sans" pitchFamily="2" charset="0"/>
              <a:ea typeface="Arial"/>
              <a:cs typeface="Arial"/>
              <a:sym typeface="Arial"/>
            </a:endParaRPr>
          </a:p>
        </p:txBody>
      </p:sp>
      <p:sp>
        <p:nvSpPr>
          <p:cNvPr id="655" name="Google Shape;655;p52"/>
          <p:cNvSpPr txBox="1"/>
          <p:nvPr/>
        </p:nvSpPr>
        <p:spPr>
          <a:xfrm>
            <a:off x="980649" y="2263964"/>
            <a:ext cx="2616170" cy="1938300"/>
          </a:xfrm>
          <a:prstGeom prst="rect">
            <a:avLst/>
          </a:prstGeom>
          <a:noFill/>
          <a:ln>
            <a:noFill/>
          </a:ln>
        </p:spPr>
        <p:txBody>
          <a:bodyPr spcFirstLastPara="1" wrap="square" lIns="68575" tIns="34275" rIns="68575" bIns="34275" anchor="t" anchorCtr="0">
            <a:normAutofit fontScale="92500" lnSpcReduction="10000"/>
          </a:bodyPr>
          <a:lstStyle/>
          <a:p>
            <a:pPr marL="0" marR="0" lvl="0" indent="0" algn="l" rtl="0">
              <a:lnSpc>
                <a:spcPct val="90000"/>
              </a:lnSpc>
              <a:spcBef>
                <a:spcPts val="0"/>
              </a:spcBef>
              <a:spcAft>
                <a:spcPts val="0"/>
              </a:spcAft>
              <a:buClr>
                <a:srgbClr val="000000"/>
              </a:buClr>
              <a:buSzPct val="108108"/>
              <a:buFont typeface="Arial"/>
              <a:buNone/>
            </a:pPr>
            <a:r>
              <a:rPr lang="es-ES" sz="1700" b="1" i="0" u="none" strike="noStrike" cap="none" dirty="0">
                <a:latin typeface="Josefin Sans" pitchFamily="2" charset="0"/>
                <a:ea typeface="Arial"/>
                <a:cs typeface="Arial"/>
                <a:sym typeface="Arial"/>
              </a:rPr>
              <a:t>Tasa de interés</a:t>
            </a:r>
            <a:endParaRPr sz="17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ct val="108108"/>
              <a:buFont typeface="Arial"/>
              <a:buChar char="•"/>
            </a:pPr>
            <a:r>
              <a:rPr lang="es-ES" sz="1500" b="0" i="0" u="none" strike="noStrike" cap="none" dirty="0">
                <a:latin typeface="Josefin Sans" pitchFamily="2" charset="0"/>
                <a:ea typeface="Arial"/>
                <a:cs typeface="Arial"/>
                <a:sym typeface="Arial"/>
              </a:rPr>
              <a:t>Tasa: 0,98 mensual, por cada 100 pesos prestados se pagan 980 pesos de interés mensuales.</a:t>
            </a:r>
            <a:endParaRPr sz="15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ct val="108108"/>
              <a:buFont typeface="Arial"/>
              <a:buChar char="•"/>
            </a:pPr>
            <a:r>
              <a:rPr lang="es-ES" sz="1500" b="0" i="0" u="none" strike="noStrike" cap="none" dirty="0">
                <a:latin typeface="Josefin Sans" pitchFamily="2" charset="0"/>
                <a:ea typeface="Arial"/>
                <a:cs typeface="Arial"/>
                <a:sym typeface="Arial"/>
              </a:rPr>
              <a:t>Plazo: es de 1 a 36 meses para crédito individual; para crédito asociativo, hasta 48 meses. </a:t>
            </a:r>
            <a:endParaRPr sz="1500" b="0" i="0" u="none" strike="noStrike" cap="none" dirty="0">
              <a:latin typeface="Josefin Sans" pitchFamily="2" charset="0"/>
              <a:ea typeface="Arial"/>
              <a:cs typeface="Arial"/>
              <a:sym typeface="Arial"/>
            </a:endParaRPr>
          </a:p>
          <a:p>
            <a:pPr marL="0" marR="0" lvl="0" indent="0" algn="just" rtl="0">
              <a:lnSpc>
                <a:spcPct val="90000"/>
              </a:lnSpc>
              <a:spcBef>
                <a:spcPts val="1000"/>
              </a:spcBef>
              <a:spcAft>
                <a:spcPts val="0"/>
              </a:spcAft>
              <a:buClr>
                <a:srgbClr val="000000"/>
              </a:buClr>
              <a:buSzPct val="108108"/>
              <a:buFont typeface="Arial"/>
              <a:buNone/>
            </a:pPr>
            <a:endParaRPr sz="1200" b="0" i="0" u="none" strike="noStrike" cap="none" dirty="0">
              <a:latin typeface="Josefin Sans" pitchFamily="2" charset="0"/>
              <a:ea typeface="Arial"/>
              <a:cs typeface="Arial"/>
              <a:sym typeface="Arial"/>
            </a:endParaRPr>
          </a:p>
        </p:txBody>
      </p:sp>
      <p:sp>
        <p:nvSpPr>
          <p:cNvPr id="656" name="Google Shape;656;p52"/>
          <p:cNvSpPr txBox="1"/>
          <p:nvPr/>
        </p:nvSpPr>
        <p:spPr>
          <a:xfrm>
            <a:off x="3944539" y="2316408"/>
            <a:ext cx="4076692" cy="1938300"/>
          </a:xfrm>
          <a:prstGeom prst="rect">
            <a:avLst/>
          </a:prstGeom>
          <a:noFill/>
          <a:ln>
            <a:noFill/>
          </a:ln>
        </p:spPr>
        <p:txBody>
          <a:bodyPr spcFirstLastPara="1" wrap="square" lIns="68575" tIns="34275" rIns="68575" bIns="34275" anchor="t" anchorCtr="0">
            <a:normAutofit fontScale="92500" lnSpcReduction="20000"/>
          </a:bodyPr>
          <a:lstStyle/>
          <a:p>
            <a:pPr marL="0" marR="0" lvl="0" indent="0" algn="l" rtl="0">
              <a:lnSpc>
                <a:spcPct val="90000"/>
              </a:lnSpc>
              <a:spcBef>
                <a:spcPts val="0"/>
              </a:spcBef>
              <a:spcAft>
                <a:spcPts val="0"/>
              </a:spcAft>
              <a:buClr>
                <a:srgbClr val="000000"/>
              </a:buClr>
              <a:buSzPts val="1500"/>
              <a:buFont typeface="Arial"/>
              <a:buNone/>
            </a:pPr>
            <a:r>
              <a:rPr lang="es-ES" sz="1600" b="1" i="0" u="none" strike="noStrike" cap="none" dirty="0">
                <a:latin typeface="Josefin Sans" pitchFamily="2" charset="0"/>
                <a:ea typeface="Arial"/>
                <a:cs typeface="Arial"/>
                <a:sym typeface="Arial"/>
              </a:rPr>
              <a:t>Requisitos</a:t>
            </a:r>
            <a:endParaRPr sz="16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ts val="1050"/>
              <a:buFont typeface="Arial"/>
              <a:buChar char="•"/>
            </a:pPr>
            <a:r>
              <a:rPr lang="es-ES" sz="1500" b="0" i="0" u="none" strike="noStrike" cap="none" dirty="0">
                <a:latin typeface="Josefin Sans" pitchFamily="2" charset="0"/>
                <a:ea typeface="Arial"/>
                <a:cs typeface="Arial"/>
                <a:sym typeface="Arial"/>
              </a:rPr>
              <a:t>Tener entre 18 y 70 años de edad</a:t>
            </a:r>
            <a:endParaRPr sz="15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ts val="1050"/>
              <a:buFont typeface="Arial"/>
              <a:buChar char="•"/>
            </a:pPr>
            <a:r>
              <a:rPr lang="es-ES" sz="1500" b="0" i="0" u="none" strike="noStrike" cap="none" dirty="0">
                <a:latin typeface="Josefin Sans" pitchFamily="2" charset="0"/>
                <a:ea typeface="Arial"/>
                <a:cs typeface="Arial"/>
                <a:sym typeface="Arial"/>
              </a:rPr>
              <a:t>tener la unidad productiva o idea de negocio en los municipios del departamento de Antioquia.</a:t>
            </a:r>
            <a:endParaRPr sz="15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ts val="1050"/>
              <a:buFont typeface="Arial"/>
              <a:buChar char="•"/>
            </a:pPr>
            <a:r>
              <a:rPr lang="es-ES" sz="1500" b="0" i="0" u="none" strike="noStrike" cap="none" dirty="0">
                <a:latin typeface="Josefin Sans" pitchFamily="2" charset="0"/>
                <a:ea typeface="Arial"/>
                <a:cs typeface="Arial"/>
                <a:sym typeface="Arial"/>
              </a:rPr>
              <a:t>No tener deudas vigentes con ninguna entidad financiera </a:t>
            </a:r>
            <a:endParaRPr sz="15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ts val="1050"/>
              <a:buFont typeface="Arial"/>
              <a:buChar char="•"/>
            </a:pPr>
            <a:r>
              <a:rPr lang="es-ES" sz="1500" b="0" i="0" u="none" strike="noStrike" cap="none" dirty="0">
                <a:latin typeface="Josefin Sans" pitchFamily="2" charset="0"/>
                <a:ea typeface="Arial"/>
                <a:cs typeface="Arial"/>
                <a:sym typeface="Arial"/>
              </a:rPr>
              <a:t>Ser persona natural o jurídica de naturaleza social</a:t>
            </a:r>
            <a:endParaRPr sz="1500" b="0" i="0" u="none" strike="noStrike" cap="none" dirty="0">
              <a:latin typeface="Josefin Sans" pitchFamily="2" charset="0"/>
              <a:ea typeface="Arial"/>
              <a:cs typeface="Arial"/>
              <a:sym typeface="Arial"/>
            </a:endParaRPr>
          </a:p>
          <a:p>
            <a:pPr marL="228600" marR="0" lvl="0" indent="-152400" algn="l" rtl="0">
              <a:lnSpc>
                <a:spcPct val="90000"/>
              </a:lnSpc>
              <a:spcBef>
                <a:spcPts val="1000"/>
              </a:spcBef>
              <a:spcAft>
                <a:spcPts val="0"/>
              </a:spcAft>
              <a:buClr>
                <a:srgbClr val="000000"/>
              </a:buClr>
              <a:buSzPts val="1200"/>
              <a:buFont typeface="Noto Sans Symbols"/>
              <a:buNone/>
            </a:pPr>
            <a:endParaRPr sz="1400" b="1" i="0" u="none" strike="noStrike" cap="none" dirty="0">
              <a:latin typeface="Josefin Sans" pitchFamily="2" charset="0"/>
              <a:ea typeface="Arial"/>
              <a:cs typeface="Arial"/>
              <a:sym typeface="Arial"/>
            </a:endParaRPr>
          </a:p>
          <a:p>
            <a:pPr marL="228600" marR="0" lvl="0" indent="-152400" algn="l" rtl="0">
              <a:lnSpc>
                <a:spcPct val="90000"/>
              </a:lnSpc>
              <a:spcBef>
                <a:spcPts val="1000"/>
              </a:spcBef>
              <a:spcAft>
                <a:spcPts val="0"/>
              </a:spcAft>
              <a:buClr>
                <a:srgbClr val="000000"/>
              </a:buClr>
              <a:buSzPts val="1200"/>
              <a:buFont typeface="Noto Sans Symbols"/>
              <a:buNone/>
            </a:pPr>
            <a:endParaRPr sz="1200" b="1" i="0" u="none" strike="noStrike" cap="none" dirty="0">
              <a:latin typeface="Josefin Sans" pitchFamily="2" charset="0"/>
              <a:ea typeface="Arial"/>
              <a:cs typeface="Arial"/>
              <a:sym typeface="Arial"/>
            </a:endParaRPr>
          </a:p>
        </p:txBody>
      </p:sp>
      <p:sp>
        <p:nvSpPr>
          <p:cNvPr id="657" name="Google Shape;657;p52"/>
          <p:cNvSpPr/>
          <p:nvPr/>
        </p:nvSpPr>
        <p:spPr>
          <a:xfrm>
            <a:off x="980649" y="4609222"/>
            <a:ext cx="7040582" cy="25391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200" b="1" i="0" u="sng" strike="noStrike" cap="none" dirty="0">
                <a:latin typeface="Josefin Sans" pitchFamily="2" charset="0"/>
                <a:ea typeface="Arial"/>
                <a:cs typeface="Arial"/>
                <a:sym typeface="Arial"/>
              </a:rPr>
              <a:t>http://www.idea.gov.co/es-co/idea/programas/Paginas/bancoOportunidades.aspx</a:t>
            </a:r>
            <a:endParaRPr sz="1200" b="0" i="0" u="none" strike="noStrike" cap="none" dirty="0">
              <a:latin typeface="Josefin Sans" pitchFamily="2" charset="0"/>
              <a:ea typeface="Arial"/>
              <a:cs typeface="Arial"/>
              <a:sym typeface="Arial"/>
            </a:endParaRPr>
          </a:p>
        </p:txBody>
      </p:sp>
      <p:pic>
        <p:nvPicPr>
          <p:cNvPr id="658" name="Google Shape;658;p52"/>
          <p:cNvPicPr preferRelativeResize="0"/>
          <p:nvPr/>
        </p:nvPicPr>
        <p:blipFill rotWithShape="1">
          <a:blip r:embed="rId3">
            <a:alphaModFix/>
          </a:blip>
          <a:srcRect/>
          <a:stretch/>
        </p:blipFill>
        <p:spPr>
          <a:xfrm>
            <a:off x="6072499" y="686610"/>
            <a:ext cx="1948732" cy="148994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7" name="Google Shape;667;p53"/>
          <p:cNvSpPr txBox="1"/>
          <p:nvPr/>
        </p:nvSpPr>
        <p:spPr>
          <a:xfrm>
            <a:off x="405507" y="50293"/>
            <a:ext cx="7615968"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RED DE MICROCRÉDITO</a:t>
            </a:r>
            <a:endParaRPr sz="3200" b="1" dirty="0">
              <a:solidFill>
                <a:srgbClr val="FF6600"/>
              </a:solidFill>
              <a:latin typeface="Josefin Sans" pitchFamily="2" charset="0"/>
              <a:cs typeface="Arial" panose="020B0604020202020204" pitchFamily="34" charset="0"/>
              <a:sym typeface="Arial"/>
            </a:endParaRPr>
          </a:p>
        </p:txBody>
      </p:sp>
      <p:sp>
        <p:nvSpPr>
          <p:cNvPr id="668" name="Google Shape;668;p53"/>
          <p:cNvSpPr txBox="1"/>
          <p:nvPr/>
        </p:nvSpPr>
        <p:spPr>
          <a:xfrm>
            <a:off x="395420" y="550030"/>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669" name="Google Shape;669;p53"/>
          <p:cNvSpPr/>
          <p:nvPr/>
        </p:nvSpPr>
        <p:spPr>
          <a:xfrm>
            <a:off x="395420" y="884899"/>
            <a:ext cx="6588302" cy="10988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Arial"/>
              <a:buNone/>
            </a:pPr>
            <a:r>
              <a:rPr lang="es-ES" sz="1600" b="0" i="0" u="none" strike="noStrike" cap="none" dirty="0">
                <a:latin typeface="Josefin Sans" pitchFamily="2" charset="0"/>
                <a:ea typeface="Arial"/>
                <a:cs typeface="Arial"/>
                <a:sym typeface="Arial"/>
              </a:rPr>
              <a:t>Apoyar y fortalecer la creación, la consolidación y el desarrollo de microempresas en un acuerdo de voluntades de entidades especializadas.</a:t>
            </a:r>
            <a:endParaRPr sz="2400" b="0" i="0" u="none" strike="noStrike" cap="none" dirty="0">
              <a:latin typeface="Josefin Sans" pitchFamily="2" charset="0"/>
              <a:ea typeface="Arial"/>
              <a:cs typeface="Arial"/>
              <a:sym typeface="Arial"/>
            </a:endParaRPr>
          </a:p>
        </p:txBody>
      </p:sp>
      <p:sp>
        <p:nvSpPr>
          <p:cNvPr id="670" name="Google Shape;670;p53"/>
          <p:cNvSpPr txBox="1"/>
          <p:nvPr/>
        </p:nvSpPr>
        <p:spPr>
          <a:xfrm>
            <a:off x="405507" y="1811149"/>
            <a:ext cx="3030141" cy="2841352"/>
          </a:xfrm>
          <a:prstGeom prst="rect">
            <a:avLst/>
          </a:prstGeom>
          <a:noFill/>
          <a:ln>
            <a:noFill/>
          </a:ln>
        </p:spPr>
        <p:txBody>
          <a:bodyPr spcFirstLastPara="1" wrap="square" lIns="68575" tIns="34275" rIns="68575" bIns="34275" anchor="t" anchorCtr="0">
            <a:normAutofit/>
          </a:bodyPr>
          <a:lstStyle/>
          <a:p>
            <a:pPr marL="0" marR="0" lvl="0" indent="0" algn="l" rtl="0">
              <a:lnSpc>
                <a:spcPct val="90000"/>
              </a:lnSpc>
              <a:spcBef>
                <a:spcPts val="0"/>
              </a:spcBef>
              <a:spcAft>
                <a:spcPts val="0"/>
              </a:spcAft>
              <a:buClr>
                <a:srgbClr val="000000"/>
              </a:buClr>
              <a:buSzPts val="1500"/>
              <a:buFont typeface="Arial"/>
              <a:buNone/>
            </a:pPr>
            <a:r>
              <a:rPr lang="es-ES" sz="1600" b="1" i="0" u="none" strike="noStrike" cap="none" dirty="0">
                <a:latin typeface="Josefin Sans" pitchFamily="2" charset="0"/>
                <a:ea typeface="Arial"/>
                <a:cs typeface="Arial"/>
                <a:sym typeface="Arial"/>
              </a:rPr>
              <a:t>Servicios</a:t>
            </a:r>
            <a:endParaRPr sz="16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Ruta de microcrédito</a:t>
            </a:r>
            <a:endParaRPr sz="14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Intercambio de clientes</a:t>
            </a:r>
            <a:endParaRPr sz="14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Banco de proveedores</a:t>
            </a:r>
            <a:endParaRPr sz="14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Participación en ferias</a:t>
            </a:r>
            <a:endParaRPr sz="14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Promoción en los servicios de la red</a:t>
            </a: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450"/>
              </a:spcBef>
              <a:spcAft>
                <a:spcPts val="0"/>
              </a:spcAft>
              <a:buClr>
                <a:srgbClr val="000000"/>
              </a:buClr>
              <a:buSzPts val="1500"/>
              <a:buFont typeface="Arial"/>
              <a:buNone/>
            </a:pPr>
            <a:r>
              <a:rPr lang="es-ES" sz="1600" b="1" i="0" u="none" strike="noStrike" cap="none" dirty="0">
                <a:latin typeface="Josefin Sans" pitchFamily="2" charset="0"/>
                <a:ea typeface="Arial"/>
                <a:cs typeface="Arial"/>
                <a:sym typeface="Arial"/>
              </a:rPr>
              <a:t>Dirigido a</a:t>
            </a:r>
            <a:endParaRPr sz="1600" b="0" i="0" u="none" strike="noStrike" cap="none" dirty="0">
              <a:latin typeface="Josefin Sans" pitchFamily="2" charset="0"/>
              <a:ea typeface="Arial"/>
              <a:cs typeface="Arial"/>
              <a:sym typeface="Arial"/>
            </a:endParaRPr>
          </a:p>
          <a:p>
            <a:pPr marL="0" marR="0" lvl="0" indent="0" algn="just" rtl="0">
              <a:lnSpc>
                <a:spcPct val="100000"/>
              </a:lnSpc>
              <a:spcBef>
                <a:spcPts val="45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Personas que tengan empresas o ideas claras de negocio.</a:t>
            </a: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450"/>
              </a:spcBef>
              <a:spcAft>
                <a:spcPts val="0"/>
              </a:spcAft>
              <a:buClr>
                <a:srgbClr val="000000"/>
              </a:buClr>
              <a:buSzPts val="1200"/>
              <a:buFont typeface="Arial"/>
              <a:buNone/>
            </a:pPr>
            <a:endParaRPr sz="1200" b="0" i="0" u="none" strike="noStrike" cap="none" dirty="0">
              <a:latin typeface="Josefin Sans" pitchFamily="2" charset="0"/>
              <a:ea typeface="Arial"/>
              <a:cs typeface="Arial"/>
              <a:sym typeface="Arial"/>
            </a:endParaRPr>
          </a:p>
        </p:txBody>
      </p:sp>
      <p:sp>
        <p:nvSpPr>
          <p:cNvPr id="671" name="Google Shape;671;p53"/>
          <p:cNvSpPr txBox="1"/>
          <p:nvPr/>
        </p:nvSpPr>
        <p:spPr>
          <a:xfrm>
            <a:off x="3790466" y="1815904"/>
            <a:ext cx="3031331" cy="2665119"/>
          </a:xfrm>
          <a:prstGeom prst="rect">
            <a:avLst/>
          </a:prstGeom>
          <a:noFill/>
          <a:ln>
            <a:noFill/>
          </a:ln>
        </p:spPr>
        <p:txBody>
          <a:bodyPr spcFirstLastPara="1" wrap="square" lIns="68575" tIns="34275" rIns="68575" bIns="34275" anchor="t" anchorCtr="0">
            <a:normAutofit/>
          </a:bodyPr>
          <a:lstStyle/>
          <a:p>
            <a:pPr marL="0" marR="0" lvl="0" indent="0" algn="l" rtl="0">
              <a:lnSpc>
                <a:spcPct val="100000"/>
              </a:lnSpc>
              <a:spcBef>
                <a:spcPts val="0"/>
              </a:spcBef>
              <a:spcAft>
                <a:spcPts val="0"/>
              </a:spcAft>
              <a:buClr>
                <a:srgbClr val="000000"/>
              </a:buClr>
              <a:buSzPts val="1500"/>
              <a:buFont typeface="Arial"/>
              <a:buNone/>
            </a:pPr>
            <a:r>
              <a:rPr lang="es-ES" sz="1600" b="1" i="0" u="none" strike="noStrike" cap="none" dirty="0">
                <a:latin typeface="Josefin Sans" pitchFamily="2" charset="0"/>
                <a:ea typeface="Arial"/>
                <a:cs typeface="Arial"/>
                <a:sym typeface="Arial"/>
              </a:rPr>
              <a:t>Requisitos</a:t>
            </a:r>
            <a:endParaRPr sz="16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Tener una empresa o idea de negocio clara</a:t>
            </a:r>
            <a:endParaRPr sz="1400" b="0" i="0" u="none" strike="noStrike" cap="none" dirty="0">
              <a:latin typeface="Josefin Sans" pitchFamily="2" charset="0"/>
              <a:ea typeface="Arial"/>
              <a:cs typeface="Arial"/>
              <a:sym typeface="Arial"/>
            </a:endParaRPr>
          </a:p>
          <a:p>
            <a:pPr marL="228600" marR="0" lvl="0" indent="-228600" algn="just"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Cumplir con lo solicitado por la entidad red microcrédito la cual apoya su idea de negocio. </a:t>
            </a:r>
            <a:endParaRPr sz="1400" b="0" i="0" u="none" strike="noStrike" cap="none" dirty="0">
              <a:latin typeface="Josefin Sans" pitchFamily="2" charset="0"/>
              <a:ea typeface="Arial"/>
              <a:cs typeface="Arial"/>
              <a:sym typeface="Arial"/>
            </a:endParaRPr>
          </a:p>
        </p:txBody>
      </p:sp>
      <p:pic>
        <p:nvPicPr>
          <p:cNvPr id="672" name="Google Shape;672;p53"/>
          <p:cNvPicPr preferRelativeResize="0"/>
          <p:nvPr/>
        </p:nvPicPr>
        <p:blipFill rotWithShape="1">
          <a:blip r:embed="rId3">
            <a:alphaModFix/>
          </a:blip>
          <a:srcRect/>
          <a:stretch/>
        </p:blipFill>
        <p:spPr>
          <a:xfrm>
            <a:off x="3960709" y="3322967"/>
            <a:ext cx="2690844" cy="1192902"/>
          </a:xfrm>
          <a:prstGeom prst="rect">
            <a:avLst/>
          </a:prstGeom>
          <a:noFill/>
          <a:ln>
            <a:noFill/>
          </a:ln>
        </p:spPr>
      </p:pic>
      <p:sp>
        <p:nvSpPr>
          <p:cNvPr id="673" name="Google Shape;673;p53"/>
          <p:cNvSpPr/>
          <p:nvPr/>
        </p:nvSpPr>
        <p:spPr>
          <a:xfrm>
            <a:off x="405507" y="4722791"/>
            <a:ext cx="7615968" cy="25391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100" b="1" i="0" u="sng" strike="noStrike" cap="none" dirty="0">
                <a:latin typeface="Josefin Sans" pitchFamily="2" charset="0"/>
                <a:ea typeface="Arial"/>
                <a:cs typeface="Arial"/>
                <a:sym typeface="Arial"/>
              </a:rPr>
              <a:t>http://www.culturaemedellin.gov.co/sites/CulturaE/CulturaE/Paginas/ReddeMicrocredito.aspx</a:t>
            </a:r>
            <a:endParaRPr sz="1100" b="1" i="0" u="none" strike="noStrike" cap="none" dirty="0">
              <a:latin typeface="Josefin Sans" pitchFamily="2" charset="0"/>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94" name="Google Shape;694;p54"/>
          <p:cNvSpPr txBox="1"/>
          <p:nvPr/>
        </p:nvSpPr>
        <p:spPr>
          <a:xfrm>
            <a:off x="524922" y="142955"/>
            <a:ext cx="8094155"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2400" b="1" dirty="0">
                <a:solidFill>
                  <a:srgbClr val="FF6600"/>
                </a:solidFill>
                <a:latin typeface="Josefin Sans" pitchFamily="2" charset="0"/>
                <a:cs typeface="Arial" panose="020B0604020202020204" pitchFamily="34" charset="0"/>
                <a:sym typeface="Arial"/>
              </a:rPr>
              <a:t>BANCO DE LAS OPORTUNIDADES MEDELLÍN </a:t>
            </a:r>
            <a:endParaRPr sz="2400" b="1" dirty="0">
              <a:solidFill>
                <a:srgbClr val="FF6600"/>
              </a:solidFill>
              <a:latin typeface="Josefin Sans" pitchFamily="2" charset="0"/>
              <a:cs typeface="Arial" panose="020B0604020202020204" pitchFamily="34" charset="0"/>
              <a:sym typeface="Arial"/>
            </a:endParaRPr>
          </a:p>
        </p:txBody>
      </p:sp>
      <p:sp>
        <p:nvSpPr>
          <p:cNvPr id="695" name="Google Shape;695;p54"/>
          <p:cNvSpPr txBox="1"/>
          <p:nvPr/>
        </p:nvSpPr>
        <p:spPr>
          <a:xfrm>
            <a:off x="395419" y="618459"/>
            <a:ext cx="4740092"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696" name="Google Shape;696;p54"/>
          <p:cNvSpPr/>
          <p:nvPr/>
        </p:nvSpPr>
        <p:spPr>
          <a:xfrm>
            <a:off x="395419" y="890022"/>
            <a:ext cx="7134630" cy="710177"/>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Promover el acceso a servicios financieros a familias en pobreza, hogares no Bancarizados, microempresarios y pequeñas empresas.</a:t>
            </a:r>
            <a:endParaRPr sz="1400" b="0" i="0" u="none" strike="noStrike" cap="none" dirty="0">
              <a:latin typeface="Josefin Sans" pitchFamily="2" charset="0"/>
              <a:ea typeface="Arial"/>
              <a:cs typeface="Arial"/>
              <a:sym typeface="Arial"/>
            </a:endParaRPr>
          </a:p>
        </p:txBody>
      </p:sp>
      <p:sp>
        <p:nvSpPr>
          <p:cNvPr id="697" name="Google Shape;697;p54"/>
          <p:cNvSpPr txBox="1"/>
          <p:nvPr/>
        </p:nvSpPr>
        <p:spPr>
          <a:xfrm>
            <a:off x="422431" y="1600199"/>
            <a:ext cx="3290007" cy="2051550"/>
          </a:xfrm>
          <a:prstGeom prst="rect">
            <a:avLst/>
          </a:prstGeom>
          <a:noFill/>
          <a:ln>
            <a:noFill/>
          </a:ln>
        </p:spPr>
        <p:txBody>
          <a:bodyPr spcFirstLastPara="1" wrap="square" lIns="68575" tIns="34275" rIns="68575" bIns="34275" anchor="t" anchorCtr="0">
            <a:normAutofit fontScale="92500" lnSpcReduction="20000"/>
          </a:bodyPr>
          <a:lstStyle/>
          <a:p>
            <a:pPr marL="0" marR="0" lvl="0" indent="0" algn="l" rtl="0">
              <a:lnSpc>
                <a:spcPct val="100000"/>
              </a:lnSpc>
              <a:spcBef>
                <a:spcPts val="0"/>
              </a:spcBef>
              <a:spcAft>
                <a:spcPts val="0"/>
              </a:spcAft>
              <a:buClr>
                <a:srgbClr val="000000"/>
              </a:buClr>
              <a:buSzPts val="1350"/>
              <a:buFont typeface="Arial"/>
              <a:buNone/>
            </a:pPr>
            <a:r>
              <a:rPr lang="es-ES" sz="1600" b="1" i="0" u="none" strike="noStrike" cap="none" dirty="0">
                <a:latin typeface="Josefin Sans" pitchFamily="2" charset="0"/>
                <a:ea typeface="Arial"/>
                <a:cs typeface="Arial"/>
                <a:sym typeface="Arial"/>
              </a:rPr>
              <a:t>Categorías</a:t>
            </a:r>
            <a:endParaRPr sz="1600" b="0"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350"/>
              <a:buFont typeface="Arial"/>
              <a:buNone/>
            </a:pPr>
            <a:r>
              <a:rPr lang="es-ES" sz="1600" b="1" i="0" u="none" strike="noStrike" cap="none" dirty="0">
                <a:latin typeface="Josefin Sans" pitchFamily="2" charset="0"/>
                <a:ea typeface="Arial"/>
                <a:cs typeface="Arial"/>
                <a:sym typeface="Arial"/>
              </a:rPr>
              <a:t>líneas de crédito</a:t>
            </a:r>
            <a:endParaRPr sz="1600" b="1"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Empresarial para egresados de educación superior</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 Empresarial</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Micro empresarial</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 Rural-agropecuaria</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 Solidaria</a:t>
            </a:r>
            <a:br>
              <a:rPr lang="es-ES" sz="1200" b="0" i="0" u="none" strike="noStrike" cap="none" dirty="0">
                <a:latin typeface="Josefin Sans" pitchFamily="2" charset="0"/>
                <a:ea typeface="Arial"/>
                <a:cs typeface="Arial"/>
                <a:sym typeface="Arial"/>
              </a:rPr>
            </a:br>
            <a:endParaRPr sz="1200" b="0"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0" i="0" u="none" strike="noStrike" cap="none" dirty="0">
              <a:latin typeface="Josefin Sans" pitchFamily="2" charset="0"/>
              <a:ea typeface="Arial"/>
              <a:cs typeface="Arial"/>
              <a:sym typeface="Arial"/>
            </a:endParaRPr>
          </a:p>
        </p:txBody>
      </p:sp>
      <p:sp>
        <p:nvSpPr>
          <p:cNvPr id="698" name="Google Shape;698;p54"/>
          <p:cNvSpPr txBox="1"/>
          <p:nvPr/>
        </p:nvSpPr>
        <p:spPr>
          <a:xfrm>
            <a:off x="3739449" y="1600199"/>
            <a:ext cx="3686454" cy="2450306"/>
          </a:xfrm>
          <a:prstGeom prst="rect">
            <a:avLst/>
          </a:prstGeom>
          <a:noFill/>
          <a:ln>
            <a:noFill/>
          </a:ln>
        </p:spPr>
        <p:txBody>
          <a:bodyPr spcFirstLastPara="1" wrap="square" lIns="68575" tIns="34275" rIns="68575" bIns="34275" anchor="t" anchorCtr="0">
            <a:normAutofit fontScale="92500" lnSpcReduction="10000"/>
          </a:bodyPr>
          <a:lstStyle/>
          <a:p>
            <a:pPr marL="0" marR="0" lvl="0" indent="0" algn="l" rtl="0">
              <a:lnSpc>
                <a:spcPct val="100000"/>
              </a:lnSpc>
              <a:spcBef>
                <a:spcPts val="0"/>
              </a:spcBef>
              <a:spcAft>
                <a:spcPts val="0"/>
              </a:spcAft>
              <a:buClr>
                <a:srgbClr val="000000"/>
              </a:buClr>
              <a:buSzPts val="1350"/>
              <a:buFont typeface="Arial"/>
              <a:buNone/>
            </a:pPr>
            <a:r>
              <a:rPr lang="es-ES" sz="1600" b="1" i="0" u="none" strike="noStrike" cap="none" dirty="0">
                <a:latin typeface="Josefin Sans" pitchFamily="2" charset="0"/>
                <a:ea typeface="Arial"/>
                <a:cs typeface="Arial"/>
                <a:sym typeface="Arial"/>
              </a:rPr>
              <a:t>Requisitos solicitante </a:t>
            </a:r>
            <a:endParaRPr sz="16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Ser menor de 64 años.</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Vivir Medellín o en alguno de sus cinco corregimientos.</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Pertenecer a los estratos uno, dos o tres.</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No estar reportado en centrales de riesgo (por un monto superior a $100000</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No tener deudas vigentes con bancos, corporaciones o entidades no gubernamentales.</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Tener un codeudor.</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1"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1" i="0" u="none" strike="noStrike" cap="none" dirty="0">
              <a:latin typeface="Josefin Sans" pitchFamily="2" charset="0"/>
              <a:ea typeface="Arial"/>
              <a:cs typeface="Arial"/>
              <a:sym typeface="Arial"/>
            </a:endParaRPr>
          </a:p>
        </p:txBody>
      </p:sp>
      <p:sp>
        <p:nvSpPr>
          <p:cNvPr id="699" name="Google Shape;699;p54"/>
          <p:cNvSpPr/>
          <p:nvPr/>
        </p:nvSpPr>
        <p:spPr>
          <a:xfrm>
            <a:off x="524923" y="4637678"/>
            <a:ext cx="8094154" cy="25391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050" b="1" i="0" u="sng" strike="noStrike" cap="none" dirty="0">
                <a:latin typeface="Josefin Sans" pitchFamily="2" charset="0"/>
                <a:ea typeface="Arial"/>
                <a:cs typeface="Arial"/>
                <a:sym typeface="Arial"/>
              </a:rPr>
              <a:t>http://www.culturaemedellin.gov.co/sites/CulturaE/CulturaE/Paginas/BancodelasOportunidades.aspx</a:t>
            </a:r>
            <a:endParaRPr sz="1400" b="1" i="0" u="none" strike="noStrike" cap="none" dirty="0">
              <a:latin typeface="Josefin Sans" pitchFamily="2" charset="0"/>
              <a:ea typeface="Arial"/>
              <a:cs typeface="Arial"/>
              <a:sym typeface="Arial"/>
            </a:endParaRPr>
          </a:p>
        </p:txBody>
      </p:sp>
      <p:pic>
        <p:nvPicPr>
          <p:cNvPr id="700" name="Google Shape;700;p54"/>
          <p:cNvPicPr preferRelativeResize="0"/>
          <p:nvPr/>
        </p:nvPicPr>
        <p:blipFill rotWithShape="1">
          <a:blip r:embed="rId3">
            <a:alphaModFix/>
          </a:blip>
          <a:srcRect/>
          <a:stretch/>
        </p:blipFill>
        <p:spPr>
          <a:xfrm>
            <a:off x="744756" y="3550984"/>
            <a:ext cx="2645355" cy="88701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18" name="Google Shape;718;p55"/>
          <p:cNvSpPr txBox="1"/>
          <p:nvPr/>
        </p:nvSpPr>
        <p:spPr>
          <a:xfrm>
            <a:off x="1" y="130236"/>
            <a:ext cx="9143999"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FONDO NACIONAL DE GARANTÍAS</a:t>
            </a:r>
            <a:endParaRPr sz="3200" b="1" dirty="0">
              <a:solidFill>
                <a:srgbClr val="FF6600"/>
              </a:solidFill>
              <a:latin typeface="Josefin Sans" pitchFamily="2" charset="0"/>
              <a:cs typeface="Arial" panose="020B0604020202020204" pitchFamily="34" charset="0"/>
              <a:sym typeface="Arial"/>
            </a:endParaRPr>
          </a:p>
        </p:txBody>
      </p:sp>
      <p:sp>
        <p:nvSpPr>
          <p:cNvPr id="719" name="Google Shape;719;p55"/>
          <p:cNvSpPr txBox="1"/>
          <p:nvPr/>
        </p:nvSpPr>
        <p:spPr>
          <a:xfrm>
            <a:off x="900964" y="714971"/>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720" name="Google Shape;720;p55"/>
          <p:cNvSpPr/>
          <p:nvPr/>
        </p:nvSpPr>
        <p:spPr>
          <a:xfrm>
            <a:off x="900963" y="1053525"/>
            <a:ext cx="4940841" cy="95625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Entidad a través de la cual el gobierno nacional busca facilitar el acceso al crédito para las micro, pequeñas y medianas empresas, mediante el otorgamiento de garantías. </a:t>
            </a:r>
            <a:endParaRPr sz="1400" b="0" i="0" u="none" strike="noStrike" cap="none" dirty="0">
              <a:latin typeface="Josefin Sans" pitchFamily="2" charset="0"/>
              <a:ea typeface="Arial"/>
              <a:cs typeface="Arial"/>
              <a:sym typeface="Arial"/>
            </a:endParaRPr>
          </a:p>
        </p:txBody>
      </p:sp>
      <p:sp>
        <p:nvSpPr>
          <p:cNvPr id="721" name="Google Shape;721;p55"/>
          <p:cNvSpPr txBox="1"/>
          <p:nvPr/>
        </p:nvSpPr>
        <p:spPr>
          <a:xfrm>
            <a:off x="890901" y="2151904"/>
            <a:ext cx="7352135" cy="2260375"/>
          </a:xfrm>
          <a:prstGeom prst="rect">
            <a:avLst/>
          </a:prstGeom>
          <a:noFill/>
          <a:ln>
            <a:noFill/>
          </a:ln>
        </p:spPr>
        <p:txBody>
          <a:bodyPr spcFirstLastPara="1" wrap="square" lIns="91425" tIns="45700" rIns="91425" bIns="45700" anchor="t" anchorCtr="0">
            <a:noAutofit/>
          </a:bodyPr>
          <a:lstStyle/>
          <a:p>
            <a:pPr marL="228600" marR="0" lvl="0" indent="-228600" algn="just" rtl="0">
              <a:lnSpc>
                <a:spcPct val="90000"/>
              </a:lnSpc>
              <a:spcBef>
                <a:spcPts val="0"/>
              </a:spcBef>
              <a:spcAft>
                <a:spcPts val="0"/>
              </a:spcAft>
              <a:buClr>
                <a:srgbClr val="000000"/>
              </a:buClr>
              <a:buSzPts val="1350"/>
              <a:buFont typeface="Arial"/>
              <a:buNone/>
            </a:pPr>
            <a:r>
              <a:rPr lang="es-ES" sz="1600" b="1" i="0" u="none" strike="noStrike" cap="none" dirty="0">
                <a:latin typeface="Josefin Sans" pitchFamily="2" charset="0"/>
                <a:ea typeface="Arial"/>
                <a:cs typeface="Arial"/>
                <a:sym typeface="Arial"/>
              </a:rPr>
              <a:t>Quienes pueden acceder a sus servicios</a:t>
            </a:r>
            <a:endParaRPr lang="es-ES" sz="1600" dirty="0">
              <a:latin typeface="Josefin Sans" pitchFamily="2" charset="0"/>
              <a:ea typeface="Arial"/>
              <a:cs typeface="Arial"/>
              <a:sym typeface="Arial"/>
            </a:endParaRPr>
          </a:p>
          <a:p>
            <a:pPr marL="228600" marR="0" lvl="0" indent="-228600" algn="just" rtl="0">
              <a:lnSpc>
                <a:spcPct val="90000"/>
              </a:lnSpc>
              <a:spcBef>
                <a:spcPts val="0"/>
              </a:spcBef>
              <a:spcAft>
                <a:spcPts val="0"/>
              </a:spcAft>
              <a:buClr>
                <a:srgbClr val="000000"/>
              </a:buClr>
              <a:buSzPts val="1350"/>
              <a:buFont typeface="Arial"/>
              <a:buNone/>
            </a:pPr>
            <a:r>
              <a:rPr lang="es-ES" sz="1400" b="0" i="0" u="none" strike="noStrike" cap="none" dirty="0">
                <a:latin typeface="Josefin Sans" pitchFamily="2" charset="0"/>
                <a:ea typeface="Arial"/>
                <a:cs typeface="Arial"/>
                <a:sym typeface="Arial"/>
              </a:rPr>
              <a:t>personas naturales o jurídicas que pertenezcan al segmento de las micro,</a:t>
            </a:r>
          </a:p>
          <a:p>
            <a:pPr marL="228600" marR="0" lvl="0" indent="-228600" algn="just" rtl="0">
              <a:lnSpc>
                <a:spcPct val="90000"/>
              </a:lnSpc>
              <a:spcBef>
                <a:spcPts val="0"/>
              </a:spcBef>
              <a:spcAft>
                <a:spcPts val="0"/>
              </a:spcAft>
              <a:buClr>
                <a:srgbClr val="000000"/>
              </a:buClr>
              <a:buSzPts val="1350"/>
              <a:buFont typeface="Arial"/>
              <a:buNone/>
            </a:pPr>
            <a:r>
              <a:rPr lang="es-ES" sz="1400" b="0" i="0" u="none" strike="noStrike" cap="none" dirty="0">
                <a:latin typeface="Josefin Sans" pitchFamily="2" charset="0"/>
                <a:ea typeface="Arial"/>
                <a:cs typeface="Arial"/>
                <a:sym typeface="Arial"/>
              </a:rPr>
              <a:t>pequeñas y medianas empresas. a través de esta línea se pueden atender a</a:t>
            </a:r>
          </a:p>
          <a:p>
            <a:pPr marL="228600" marR="0" lvl="0" indent="-228600" algn="just" rtl="0">
              <a:lnSpc>
                <a:spcPct val="90000"/>
              </a:lnSpc>
              <a:spcBef>
                <a:spcPts val="0"/>
              </a:spcBef>
              <a:spcAft>
                <a:spcPts val="0"/>
              </a:spcAft>
              <a:buClr>
                <a:srgbClr val="000000"/>
              </a:buClr>
              <a:buSzPts val="1350"/>
              <a:buFont typeface="Arial"/>
              <a:buNone/>
            </a:pPr>
            <a:r>
              <a:rPr lang="es-ES" sz="1400" b="0" i="0" u="none" strike="noStrike" cap="none" dirty="0">
                <a:latin typeface="Josefin Sans" pitchFamily="2" charset="0"/>
                <a:ea typeface="Arial"/>
                <a:cs typeface="Arial"/>
                <a:sym typeface="Arial"/>
              </a:rPr>
              <a:t>empresas con activos totales hasta 30.000 </a:t>
            </a:r>
            <a:r>
              <a:rPr lang="es-ES" sz="1400" b="0" i="0" u="none" strike="noStrike" cap="none" dirty="0" err="1">
                <a:latin typeface="Josefin Sans" pitchFamily="2" charset="0"/>
                <a:ea typeface="Arial"/>
                <a:cs typeface="Arial"/>
                <a:sym typeface="Arial"/>
              </a:rPr>
              <a:t>smmlv</a:t>
            </a:r>
            <a:r>
              <a:rPr lang="es-ES" sz="1400" b="0" i="0" u="none" strike="noStrike" cap="none" dirty="0">
                <a:latin typeface="Josefin Sans" pitchFamily="2" charset="0"/>
                <a:ea typeface="Arial"/>
                <a:cs typeface="Arial"/>
                <a:sym typeface="Arial"/>
              </a:rPr>
              <a:t> que corresponden a $13.845</a:t>
            </a:r>
          </a:p>
          <a:p>
            <a:pPr marL="228600" marR="0" lvl="0" indent="-228600" algn="just" rtl="0">
              <a:lnSpc>
                <a:spcPct val="90000"/>
              </a:lnSpc>
              <a:spcBef>
                <a:spcPts val="0"/>
              </a:spcBef>
              <a:spcAft>
                <a:spcPts val="0"/>
              </a:spcAft>
              <a:buClr>
                <a:srgbClr val="000000"/>
              </a:buClr>
              <a:buSzPts val="1350"/>
              <a:buFont typeface="Arial"/>
              <a:buNone/>
            </a:pPr>
            <a:r>
              <a:rPr lang="es-ES" sz="1400" b="0" i="0" u="none" strike="noStrike" cap="none" dirty="0">
                <a:latin typeface="Josefin Sans" pitchFamily="2" charset="0"/>
                <a:ea typeface="Arial"/>
                <a:cs typeface="Arial"/>
                <a:sym typeface="Arial"/>
              </a:rPr>
              <a:t>millones para el año 2008. según la ley 905 de agosto 2 de 2005, las empresas</a:t>
            </a:r>
          </a:p>
          <a:p>
            <a:pPr marL="228600" marR="0" lvl="0" indent="-228600" algn="just" rtl="0">
              <a:lnSpc>
                <a:spcPct val="90000"/>
              </a:lnSpc>
              <a:spcBef>
                <a:spcPts val="0"/>
              </a:spcBef>
              <a:spcAft>
                <a:spcPts val="0"/>
              </a:spcAft>
              <a:buClr>
                <a:srgbClr val="000000"/>
              </a:buClr>
              <a:buSzPts val="1350"/>
              <a:buFont typeface="Arial"/>
              <a:buNone/>
            </a:pPr>
            <a:r>
              <a:rPr lang="es-ES" sz="1400" b="0" i="0" u="none" strike="noStrike" cap="none" dirty="0">
                <a:latin typeface="Josefin Sans" pitchFamily="2" charset="0"/>
                <a:ea typeface="Arial"/>
                <a:cs typeface="Arial"/>
                <a:sym typeface="Arial"/>
              </a:rPr>
              <a:t>en Colombia se clasifican por su tamaño en activos totales así:</a:t>
            </a:r>
            <a:endParaRPr sz="1400" b="0" i="0" u="none" strike="noStrike" cap="none" dirty="0">
              <a:latin typeface="Josefin Sans" pitchFamily="2" charset="0"/>
              <a:ea typeface="Arial"/>
              <a:cs typeface="Arial"/>
              <a:sym typeface="Arial"/>
            </a:endParaRPr>
          </a:p>
          <a:p>
            <a:pPr marL="228600" marR="0" lvl="0" indent="-228600" algn="l" rtl="0">
              <a:lnSpc>
                <a:spcPct val="90000"/>
              </a:lnSpc>
              <a:spcBef>
                <a:spcPts val="100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Micro</a:t>
            </a:r>
            <a:endParaRPr sz="1400" b="0" i="0" u="none" strike="noStrike" cap="none" dirty="0">
              <a:latin typeface="Josefin Sans" pitchFamily="2" charset="0"/>
              <a:ea typeface="Arial"/>
              <a:cs typeface="Arial"/>
              <a:sym typeface="Arial"/>
            </a:endParaRPr>
          </a:p>
          <a:p>
            <a:pPr marL="228600" marR="0" lvl="0" indent="-228600" algn="l" rtl="0">
              <a:lnSpc>
                <a:spcPct val="90000"/>
              </a:lnSpc>
              <a:spcBef>
                <a:spcPts val="100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Pequeña</a:t>
            </a:r>
            <a:endParaRPr sz="1400" b="0" i="0" u="none" strike="noStrike" cap="none" dirty="0">
              <a:latin typeface="Josefin Sans" pitchFamily="2" charset="0"/>
              <a:ea typeface="Arial"/>
              <a:cs typeface="Arial"/>
              <a:sym typeface="Arial"/>
            </a:endParaRPr>
          </a:p>
          <a:p>
            <a:pPr marL="228600" marR="0" lvl="0" indent="-228600" algn="l" rtl="0">
              <a:lnSpc>
                <a:spcPct val="90000"/>
              </a:lnSpc>
              <a:spcBef>
                <a:spcPts val="100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mediana</a:t>
            </a:r>
            <a:endParaRPr sz="1400" b="0" i="0" u="none" strike="noStrike" cap="none" dirty="0">
              <a:latin typeface="Josefin Sans" pitchFamily="2" charset="0"/>
              <a:ea typeface="Arial"/>
              <a:cs typeface="Arial"/>
              <a:sym typeface="Arial"/>
            </a:endParaRPr>
          </a:p>
        </p:txBody>
      </p:sp>
      <p:sp>
        <p:nvSpPr>
          <p:cNvPr id="722" name="Google Shape;722;p55"/>
          <p:cNvSpPr txBox="1"/>
          <p:nvPr/>
        </p:nvSpPr>
        <p:spPr>
          <a:xfrm>
            <a:off x="1" y="4579359"/>
            <a:ext cx="9143999" cy="293763"/>
          </a:xfrm>
          <a:prstGeom prst="rect">
            <a:avLst/>
          </a:prstGeom>
          <a:noFill/>
          <a:ln>
            <a:noFill/>
          </a:ln>
        </p:spPr>
        <p:txBody>
          <a:bodyPr spcFirstLastPara="1" wrap="square" lIns="68575" tIns="34275" rIns="68575" bIns="34275" anchor="t" anchorCtr="0">
            <a:normAutofit/>
          </a:bodyPr>
          <a:lstStyle/>
          <a:p>
            <a:pPr marL="0" marR="0" lvl="0" indent="0" algn="ctr" rtl="0">
              <a:lnSpc>
                <a:spcPct val="90000"/>
              </a:lnSpc>
              <a:spcBef>
                <a:spcPts val="0"/>
              </a:spcBef>
              <a:spcAft>
                <a:spcPts val="0"/>
              </a:spcAft>
              <a:buClr>
                <a:srgbClr val="000000"/>
              </a:buClr>
              <a:buSzPct val="100000"/>
              <a:buFont typeface="Arial"/>
              <a:buNone/>
            </a:pPr>
            <a:r>
              <a:rPr lang="es-ES" sz="1050" b="1" i="0" u="sng" strike="noStrike" cap="none" dirty="0">
                <a:latin typeface="Josefin Sans" pitchFamily="2" charset="0"/>
                <a:ea typeface="Arial"/>
                <a:cs typeface="Arial"/>
                <a:sym typeface="Arial"/>
              </a:rPr>
              <a:t>http://www.fng.gov.co/Paginas/PageNotFoundError.aspx?requestUrl=http://www.fng.gov.co/fng/portal/apps/php/index.get</a:t>
            </a:r>
            <a:endParaRPr sz="1400" b="1" i="0" u="none" strike="noStrike" cap="none" dirty="0">
              <a:latin typeface="Josefin Sans" pitchFamily="2" charset="0"/>
              <a:ea typeface="Arial"/>
              <a:cs typeface="Arial"/>
              <a:sym typeface="Arial"/>
            </a:endParaRPr>
          </a:p>
        </p:txBody>
      </p:sp>
      <p:pic>
        <p:nvPicPr>
          <p:cNvPr id="723" name="Google Shape;723;p55"/>
          <p:cNvPicPr preferRelativeResize="0"/>
          <p:nvPr/>
        </p:nvPicPr>
        <p:blipFill rotWithShape="1">
          <a:blip r:embed="rId3">
            <a:alphaModFix/>
          </a:blip>
          <a:srcRect/>
          <a:stretch/>
        </p:blipFill>
        <p:spPr>
          <a:xfrm>
            <a:off x="6293532" y="3774430"/>
            <a:ext cx="1959567" cy="80492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396468" y="147800"/>
            <a:ext cx="7852867" cy="584775"/>
          </a:xfrm>
          <a:prstGeom prst="rect">
            <a:avLst/>
          </a:prstGeom>
          <a:noFill/>
        </p:spPr>
        <p:txBody>
          <a:bodyPr wrap="square" rtlCol="0">
            <a:spAutoFit/>
          </a:bodyPr>
          <a:lstStyle>
            <a:defPPr>
              <a:defRPr lang="es-ES"/>
            </a:defPPr>
            <a:lvl1pPr>
              <a:defRPr sz="2000" b="1">
                <a:solidFill>
                  <a:srgbClr val="E8E6E8"/>
                </a:solidFill>
                <a:latin typeface="Calibri"/>
                <a:cs typeface="Calibri"/>
              </a:defRPr>
            </a:lvl1pPr>
          </a:lstStyle>
          <a:p>
            <a:pPr algn="ctr"/>
            <a:r>
              <a:rPr lang="es-ES" sz="3200" dirty="0">
                <a:solidFill>
                  <a:srgbClr val="FF6600"/>
                </a:solidFill>
                <a:latin typeface="Josefin Sans" pitchFamily="2" charset="0"/>
                <a:cs typeface="Arial" panose="020B0604020202020204" pitchFamily="34" charset="0"/>
                <a:sym typeface="Arial"/>
              </a:rPr>
              <a:t>PREMIO INNOVA</a:t>
            </a:r>
          </a:p>
        </p:txBody>
      </p:sp>
      <p:pic>
        <p:nvPicPr>
          <p:cNvPr id="9" name="Imagen 8" descr="Logotipo&#10;&#10;Descripción generada automáticamente">
            <a:extLst>
              <a:ext uri="{FF2B5EF4-FFF2-40B4-BE49-F238E27FC236}">
                <a16:creationId xmlns:a16="http://schemas.microsoft.com/office/drawing/2014/main" id="{5CF38FE4-2069-4DCF-98B6-7F06588AC370}"/>
              </a:ext>
            </a:extLst>
          </p:cNvPr>
          <p:cNvPicPr>
            <a:picLocks noChangeAspect="1"/>
          </p:cNvPicPr>
          <p:nvPr/>
        </p:nvPicPr>
        <p:blipFill>
          <a:blip r:embed="rId3"/>
          <a:stretch>
            <a:fillRect/>
          </a:stretch>
        </p:blipFill>
        <p:spPr>
          <a:xfrm>
            <a:off x="5045613" y="1867275"/>
            <a:ext cx="2627122" cy="2569064"/>
          </a:xfrm>
          <a:prstGeom prst="rect">
            <a:avLst/>
          </a:prstGeom>
        </p:spPr>
      </p:pic>
      <p:sp>
        <p:nvSpPr>
          <p:cNvPr id="15" name="Google Shape;145;p29">
            <a:extLst>
              <a:ext uri="{FF2B5EF4-FFF2-40B4-BE49-F238E27FC236}">
                <a16:creationId xmlns:a16="http://schemas.microsoft.com/office/drawing/2014/main" id="{07B49881-2211-4266-A9D2-C18449A09303}"/>
              </a:ext>
            </a:extLst>
          </p:cNvPr>
          <p:cNvSpPr txBox="1"/>
          <p:nvPr/>
        </p:nvSpPr>
        <p:spPr>
          <a:xfrm>
            <a:off x="553523" y="695619"/>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Arial"/>
                <a:ea typeface="Arial"/>
                <a:cs typeface="Arial"/>
                <a:sym typeface="Arial"/>
              </a:rPr>
              <a:t>Objetivo</a:t>
            </a:r>
            <a:endParaRPr sz="1400" b="0" i="0" u="none" strike="noStrike" cap="none" dirty="0">
              <a:latin typeface="Arial"/>
              <a:ea typeface="Arial"/>
              <a:cs typeface="Arial"/>
              <a:sym typeface="Arial"/>
            </a:endParaRPr>
          </a:p>
        </p:txBody>
      </p:sp>
      <p:sp>
        <p:nvSpPr>
          <p:cNvPr id="16" name="Google Shape;146;p29">
            <a:extLst>
              <a:ext uri="{FF2B5EF4-FFF2-40B4-BE49-F238E27FC236}">
                <a16:creationId xmlns:a16="http://schemas.microsoft.com/office/drawing/2014/main" id="{EEDE94B4-52AB-4D6F-8877-CEEF6E06C866}"/>
              </a:ext>
            </a:extLst>
          </p:cNvPr>
          <p:cNvSpPr/>
          <p:nvPr/>
        </p:nvSpPr>
        <p:spPr>
          <a:xfrm>
            <a:off x="532489" y="1070486"/>
            <a:ext cx="4572000" cy="138499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Es el resultado de la combinación de un proceso de invención y un proceso de emprendimiento que crean nuevo valor económico para un público definido y para la empresa que lo desarrolla, contribuyendo así a incrementar la productividad y la competitividad de estas.</a:t>
            </a:r>
            <a:endParaRPr sz="1400" b="0" i="0" u="none" strike="noStrike" cap="none" dirty="0">
              <a:latin typeface="Josefin Sans" pitchFamily="2" charset="0"/>
              <a:ea typeface="Arial"/>
              <a:cs typeface="Arial"/>
              <a:sym typeface="Arial"/>
            </a:endParaRPr>
          </a:p>
        </p:txBody>
      </p:sp>
      <p:sp>
        <p:nvSpPr>
          <p:cNvPr id="17" name="Google Shape;147;p29">
            <a:extLst>
              <a:ext uri="{FF2B5EF4-FFF2-40B4-BE49-F238E27FC236}">
                <a16:creationId xmlns:a16="http://schemas.microsoft.com/office/drawing/2014/main" id="{6F428B8B-CDE2-48A3-92E6-046691B61419}"/>
              </a:ext>
            </a:extLst>
          </p:cNvPr>
          <p:cNvSpPr/>
          <p:nvPr/>
        </p:nvSpPr>
        <p:spPr>
          <a:xfrm>
            <a:off x="553523" y="2491794"/>
            <a:ext cx="2627122" cy="141577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Innovación en Productos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Innovación en Servicios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Innovación en Procesos </a:t>
            </a:r>
            <a:r>
              <a:rPr lang="es-ES" sz="1400" b="0" i="0" u="none" strike="noStrike" cap="none" dirty="0" err="1">
                <a:latin typeface="Josefin Sans" pitchFamily="2" charset="0"/>
                <a:ea typeface="Arial"/>
                <a:cs typeface="Arial"/>
                <a:sym typeface="Arial"/>
              </a:rPr>
              <a:t>Prod</a:t>
            </a:r>
            <a:r>
              <a:rPr lang="es-ES" sz="1400" b="0" i="0" u="none" strike="noStrike" cap="none" dirty="0">
                <a:latin typeface="Josefin Sans" pitchFamily="2" charset="0"/>
                <a:ea typeface="Arial"/>
                <a:cs typeface="Arial"/>
                <a:sym typeface="Arial"/>
              </a:rPr>
              <a:t>.</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Innovación Social</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Innovación Abierta</a:t>
            </a:r>
            <a:endParaRPr sz="1400" b="0" i="0" u="none" strike="noStrike" cap="none" dirty="0">
              <a:latin typeface="Josefin Sans" pitchFamily="2" charset="0"/>
              <a:ea typeface="Arial"/>
              <a:cs typeface="Arial"/>
              <a:sym typeface="Arial"/>
            </a:endParaRPr>
          </a:p>
        </p:txBody>
      </p:sp>
      <p:sp>
        <p:nvSpPr>
          <p:cNvPr id="18" name="Google Shape;148;p29">
            <a:extLst>
              <a:ext uri="{FF2B5EF4-FFF2-40B4-BE49-F238E27FC236}">
                <a16:creationId xmlns:a16="http://schemas.microsoft.com/office/drawing/2014/main" id="{55ABFC7A-B884-4ADD-B194-402143A4BE9B}"/>
              </a:ext>
            </a:extLst>
          </p:cNvPr>
          <p:cNvSpPr/>
          <p:nvPr/>
        </p:nvSpPr>
        <p:spPr>
          <a:xfrm>
            <a:off x="3100735" y="2455481"/>
            <a:ext cx="1964849" cy="2068071"/>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Podrán participar Micro, Pequeñas y Medianas Empresas, clasificadas de acuerdo al Decreto 957 de 2019, bajo los ítems ingresos ordinarios anuales</a:t>
            </a: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latin typeface="Arial"/>
              <a:ea typeface="Arial"/>
              <a:cs typeface="Arial"/>
              <a:sym typeface="Arial"/>
            </a:endParaRPr>
          </a:p>
        </p:txBody>
      </p:sp>
      <p:sp>
        <p:nvSpPr>
          <p:cNvPr id="19" name="Google Shape;149;p29">
            <a:extLst>
              <a:ext uri="{FF2B5EF4-FFF2-40B4-BE49-F238E27FC236}">
                <a16:creationId xmlns:a16="http://schemas.microsoft.com/office/drawing/2014/main" id="{5D1960DC-5C19-4444-88FA-2DD7D6AA40DA}"/>
              </a:ext>
            </a:extLst>
          </p:cNvPr>
          <p:cNvSpPr/>
          <p:nvPr/>
        </p:nvSpPr>
        <p:spPr>
          <a:xfrm>
            <a:off x="532489" y="3942575"/>
            <a:ext cx="2627122" cy="5809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a:t>
            </a:r>
            <a:r>
              <a:rPr lang="es-ES" b="1" i="0" u="none" strike="noStrike" cap="none" dirty="0">
                <a:latin typeface="Josefin Sans" pitchFamily="2" charset="0"/>
                <a:ea typeface="Arial"/>
                <a:cs typeface="Arial"/>
                <a:sym typeface="Arial"/>
              </a:rPr>
              <a:t>: </a:t>
            </a:r>
            <a:r>
              <a:rPr lang="es-ES" sz="1400" b="0" i="0" u="none" strike="noStrike" cap="none" dirty="0">
                <a:latin typeface="Josefin Sans" pitchFamily="2" charset="0"/>
                <a:ea typeface="Arial"/>
                <a:cs typeface="Arial"/>
                <a:sym typeface="Arial"/>
              </a:rPr>
              <a:t>Asesoría técnica, mercado y empresarial </a:t>
            </a:r>
            <a:endParaRPr sz="1400" b="0" i="0" u="none" strike="noStrike" cap="none" dirty="0">
              <a:latin typeface="Josefin Sans" pitchFamily="2" charset="0"/>
              <a:ea typeface="Arial"/>
              <a:cs typeface="Arial"/>
              <a:sym typeface="Arial"/>
            </a:endParaRPr>
          </a:p>
        </p:txBody>
      </p:sp>
      <p:pic>
        <p:nvPicPr>
          <p:cNvPr id="20" name="Google Shape;150;p29">
            <a:extLst>
              <a:ext uri="{FF2B5EF4-FFF2-40B4-BE49-F238E27FC236}">
                <a16:creationId xmlns:a16="http://schemas.microsoft.com/office/drawing/2014/main" id="{31971AF6-DF30-4231-987A-880F9CF385E0}"/>
              </a:ext>
            </a:extLst>
          </p:cNvPr>
          <p:cNvPicPr preferRelativeResize="0"/>
          <p:nvPr/>
        </p:nvPicPr>
        <p:blipFill rotWithShape="1">
          <a:blip r:embed="rId4">
            <a:alphaModFix/>
          </a:blip>
          <a:srcRect/>
          <a:stretch/>
        </p:blipFill>
        <p:spPr>
          <a:xfrm>
            <a:off x="5783441" y="859524"/>
            <a:ext cx="1889294" cy="979239"/>
          </a:xfrm>
          <a:prstGeom prst="rect">
            <a:avLst/>
          </a:prstGeom>
          <a:noFill/>
          <a:ln>
            <a:noFill/>
          </a:ln>
        </p:spPr>
      </p:pic>
    </p:spTree>
    <p:extLst>
      <p:ext uri="{BB962C8B-B14F-4D97-AF65-F5344CB8AC3E}">
        <p14:creationId xmlns:p14="http://schemas.microsoft.com/office/powerpoint/2010/main" val="7139604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39" name="Google Shape;739;p56"/>
          <p:cNvSpPr txBox="1"/>
          <p:nvPr/>
        </p:nvSpPr>
        <p:spPr>
          <a:xfrm>
            <a:off x="0" y="30830"/>
            <a:ext cx="9144000"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BANCOLDEX</a:t>
            </a:r>
            <a:endParaRPr sz="3200" b="1" dirty="0">
              <a:solidFill>
                <a:srgbClr val="FF6600"/>
              </a:solidFill>
              <a:latin typeface="Josefin Sans" pitchFamily="2" charset="0"/>
              <a:cs typeface="Arial" panose="020B0604020202020204" pitchFamily="34" charset="0"/>
              <a:sym typeface="Arial"/>
            </a:endParaRPr>
          </a:p>
        </p:txBody>
      </p:sp>
      <p:sp>
        <p:nvSpPr>
          <p:cNvPr id="740" name="Google Shape;740;p56"/>
          <p:cNvSpPr txBox="1"/>
          <p:nvPr/>
        </p:nvSpPr>
        <p:spPr>
          <a:xfrm>
            <a:off x="700890" y="603860"/>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741" name="Google Shape;741;p56"/>
          <p:cNvSpPr/>
          <p:nvPr/>
        </p:nvSpPr>
        <p:spPr>
          <a:xfrm>
            <a:off x="700890" y="937097"/>
            <a:ext cx="7300110" cy="91829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Diseña y ofrece nuevos instrumentos, financieros y no financieros, para impulsar la competitividad, la productividad, el crecimiento y el desarrollo de las micro, pequeñas, medianas y grandes empresas colombianas, ya sean exportadoras o del mercado nacional.</a:t>
            </a:r>
            <a:endParaRPr sz="1400" b="0" i="0" u="none" strike="noStrike" cap="none" dirty="0">
              <a:latin typeface="Josefin Sans" pitchFamily="2" charset="0"/>
              <a:ea typeface="Arial"/>
              <a:cs typeface="Arial"/>
              <a:sym typeface="Arial"/>
            </a:endParaRPr>
          </a:p>
        </p:txBody>
      </p:sp>
      <p:sp>
        <p:nvSpPr>
          <p:cNvPr id="742" name="Google Shape;742;p56"/>
          <p:cNvSpPr/>
          <p:nvPr/>
        </p:nvSpPr>
        <p:spPr>
          <a:xfrm>
            <a:off x="700890" y="2033784"/>
            <a:ext cx="3154726" cy="266898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Arial"/>
              <a:buNone/>
            </a:pPr>
            <a:r>
              <a:rPr lang="es-ES" sz="1600" b="1" i="0" u="none" strike="noStrike" cap="none" dirty="0">
                <a:latin typeface="Josefin Sans" pitchFamily="2" charset="0"/>
                <a:ea typeface="Arial"/>
                <a:cs typeface="Arial"/>
                <a:sym typeface="Arial"/>
              </a:rPr>
              <a:t>¿Qué busca </a:t>
            </a:r>
            <a:r>
              <a:rPr lang="es-ES" sz="1600" b="1" i="0" u="none" strike="noStrike" cap="none" dirty="0" err="1">
                <a:latin typeface="Josefin Sans" pitchFamily="2" charset="0"/>
                <a:ea typeface="Arial"/>
                <a:cs typeface="Arial"/>
                <a:sym typeface="Arial"/>
              </a:rPr>
              <a:t>Bancoldex</a:t>
            </a:r>
            <a:r>
              <a:rPr lang="es-ES" sz="1600" b="1" i="0" u="none" strike="noStrike" cap="none" dirty="0">
                <a:latin typeface="Josefin Sans" pitchFamily="2" charset="0"/>
                <a:ea typeface="Arial"/>
                <a:cs typeface="Arial"/>
                <a:sym typeface="Arial"/>
              </a:rPr>
              <a:t>?</a:t>
            </a:r>
            <a:endParaRPr sz="1400" b="0" i="0" u="none" strike="noStrike" cap="none" dirty="0">
              <a:latin typeface="Josefin Sans" pitchFamily="2" charset="0"/>
              <a:ea typeface="Arial"/>
              <a:cs typeface="Arial"/>
              <a:sym typeface="Arial"/>
            </a:endParaRPr>
          </a:p>
          <a:p>
            <a:pPr marL="214313" marR="0" lvl="0" indent="-214313" algn="just"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Mejorar la productividad y competitividad sectorial</a:t>
            </a:r>
            <a:endParaRPr sz="1400" b="0" i="0" u="none" strike="noStrike" cap="none" dirty="0">
              <a:latin typeface="Josefin Sans" pitchFamily="2" charset="0"/>
              <a:ea typeface="Arial"/>
              <a:cs typeface="Arial"/>
              <a:sym typeface="Arial"/>
            </a:endParaRPr>
          </a:p>
          <a:p>
            <a:pPr marL="214313" marR="0" lvl="0" indent="-214313" algn="just"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Facilita la coordinación entre actores públicos y privados</a:t>
            </a:r>
            <a:endParaRPr sz="1400" b="0" i="0" u="none" strike="noStrike" cap="none" dirty="0">
              <a:latin typeface="Josefin Sans" pitchFamily="2" charset="0"/>
              <a:ea typeface="Arial"/>
              <a:cs typeface="Arial"/>
              <a:sym typeface="Arial"/>
            </a:endParaRPr>
          </a:p>
          <a:p>
            <a:pPr marL="214313" marR="0" lvl="0" indent="-214313" algn="just"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Contribuye a mejorar la calidad de vida de los colombianos como resultado del buen desempeño de sectores productivos y empresas que generen más y mejores empleos.</a:t>
            </a:r>
            <a:endParaRPr sz="1400" b="0" i="0" u="none" strike="noStrike" cap="none" dirty="0">
              <a:latin typeface="Josefin Sans" pitchFamily="2" charset="0"/>
              <a:ea typeface="Arial"/>
              <a:cs typeface="Arial"/>
              <a:sym typeface="Arial"/>
            </a:endParaRPr>
          </a:p>
        </p:txBody>
      </p:sp>
      <p:sp>
        <p:nvSpPr>
          <p:cNvPr id="743" name="Google Shape;743;p56"/>
          <p:cNvSpPr txBox="1"/>
          <p:nvPr/>
        </p:nvSpPr>
        <p:spPr>
          <a:xfrm>
            <a:off x="4275252" y="2033784"/>
            <a:ext cx="2989319" cy="2120226"/>
          </a:xfrm>
          <a:prstGeom prst="rect">
            <a:avLst/>
          </a:prstGeom>
          <a:noFill/>
          <a:ln>
            <a:noFill/>
          </a:ln>
        </p:spPr>
        <p:txBody>
          <a:bodyPr spcFirstLastPara="1" wrap="square" lIns="68575" tIns="34275" rIns="68575" bIns="34275" anchor="t" anchorCtr="0">
            <a:normAutofit/>
          </a:bodyPr>
          <a:lstStyle/>
          <a:p>
            <a:pPr marL="0" marR="0" lvl="0" indent="0" algn="l" rtl="0">
              <a:lnSpc>
                <a:spcPct val="90000"/>
              </a:lnSpc>
              <a:spcBef>
                <a:spcPts val="0"/>
              </a:spcBef>
              <a:spcAft>
                <a:spcPts val="0"/>
              </a:spcAft>
              <a:buClr>
                <a:srgbClr val="000000"/>
              </a:buClr>
              <a:buSzPts val="1350"/>
              <a:buFont typeface="Arial"/>
              <a:buNone/>
            </a:pPr>
            <a:r>
              <a:rPr lang="es-ES" sz="1600" b="1" i="0" u="none" strike="noStrike" cap="none" dirty="0">
                <a:latin typeface="Josefin Sans" pitchFamily="2" charset="0"/>
                <a:ea typeface="Arial"/>
                <a:cs typeface="Arial"/>
                <a:sym typeface="Arial"/>
              </a:rPr>
              <a:t>Requisitos</a:t>
            </a:r>
            <a:endParaRPr sz="1600" b="1" i="0" u="none" strike="noStrike" cap="none" dirty="0">
              <a:latin typeface="Josefin Sans" pitchFamily="2" charset="0"/>
              <a:ea typeface="Arial"/>
              <a:cs typeface="Arial"/>
              <a:sym typeface="Arial"/>
            </a:endParaRPr>
          </a:p>
          <a:p>
            <a:pPr marL="214313" marR="0" lvl="0" indent="-214313" algn="just"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Solicitud  cupo </a:t>
            </a:r>
            <a:r>
              <a:rPr lang="es-ES" sz="1400" b="0" i="0" u="none" strike="noStrike" cap="none" dirty="0" err="1">
                <a:latin typeface="Josefin Sans" pitchFamily="2" charset="0"/>
                <a:ea typeface="Arial"/>
                <a:cs typeface="Arial"/>
                <a:sym typeface="Arial"/>
              </a:rPr>
              <a:t>Bancoldex</a:t>
            </a:r>
            <a:endParaRPr sz="1400" b="0" i="0" u="none" strike="noStrike" cap="none" dirty="0">
              <a:latin typeface="Josefin Sans" pitchFamily="2" charset="0"/>
              <a:ea typeface="Arial"/>
              <a:cs typeface="Arial"/>
              <a:sym typeface="Arial"/>
            </a:endParaRPr>
          </a:p>
          <a:p>
            <a:pPr marL="214313" marR="0" lvl="0" indent="-214313" algn="just"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Anexo de cuestionario </a:t>
            </a:r>
            <a:r>
              <a:rPr lang="es-ES" sz="1400" b="0" i="0" u="none" strike="noStrike" cap="none" dirty="0" err="1">
                <a:latin typeface="Josefin Sans" pitchFamily="2" charset="0"/>
                <a:ea typeface="Arial"/>
                <a:cs typeface="Arial"/>
                <a:sym typeface="Arial"/>
              </a:rPr>
              <a:t>sarlaft</a:t>
            </a:r>
            <a:endParaRPr sz="1400" b="0" i="0" u="none" strike="noStrike" cap="none" dirty="0">
              <a:latin typeface="Josefin Sans" pitchFamily="2" charset="0"/>
              <a:ea typeface="Arial"/>
              <a:cs typeface="Arial"/>
              <a:sym typeface="Arial"/>
            </a:endParaRPr>
          </a:p>
          <a:p>
            <a:pPr marL="214313" marR="0" lvl="0" indent="-214313" algn="just"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Anexo del formato vinculación de clientes</a:t>
            </a:r>
            <a:endParaRPr sz="1400" b="0" i="0" u="none" strike="noStrike" cap="none" dirty="0">
              <a:latin typeface="Josefin Sans" pitchFamily="2" charset="0"/>
              <a:ea typeface="Arial"/>
              <a:cs typeface="Arial"/>
              <a:sym typeface="Arial"/>
            </a:endParaRPr>
          </a:p>
          <a:p>
            <a:pPr marL="214313" marR="0" lvl="0" indent="-214313" algn="just"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Anexo del estado de cartera</a:t>
            </a:r>
            <a:endParaRPr sz="1400" b="0" i="0" u="none" strike="noStrike" cap="none" dirty="0">
              <a:latin typeface="Josefin Sans" pitchFamily="2" charset="0"/>
              <a:ea typeface="Arial"/>
              <a:cs typeface="Arial"/>
              <a:sym typeface="Arial"/>
            </a:endParaRPr>
          </a:p>
          <a:p>
            <a:pPr marL="214313" marR="0" lvl="0" indent="-214313" algn="just" rtl="0">
              <a:lnSpc>
                <a:spcPct val="100000"/>
              </a:lnSpc>
              <a:spcBef>
                <a:spcPts val="45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Guía programa de microcrédito</a:t>
            </a:r>
            <a:endParaRPr sz="1400" b="0" i="0" u="none" strike="noStrike" cap="none" dirty="0">
              <a:latin typeface="Josefin Sans" pitchFamily="2" charset="0"/>
              <a:ea typeface="Arial"/>
              <a:cs typeface="Arial"/>
              <a:sym typeface="Arial"/>
            </a:endParaRPr>
          </a:p>
          <a:p>
            <a:pPr marL="228600" marR="0" lvl="0" indent="-152400" algn="just" rtl="0">
              <a:lnSpc>
                <a:spcPct val="100000"/>
              </a:lnSpc>
              <a:spcBef>
                <a:spcPts val="450"/>
              </a:spcBef>
              <a:spcAft>
                <a:spcPts val="0"/>
              </a:spcAft>
              <a:buClr>
                <a:srgbClr val="000000"/>
              </a:buClr>
              <a:buSzPts val="1200"/>
              <a:buFont typeface="Noto Sans Symbols"/>
              <a:buNone/>
            </a:pPr>
            <a:endParaRPr sz="1200" b="0" i="0" u="none" strike="noStrike" cap="none" dirty="0">
              <a:latin typeface="Josefin Sans" pitchFamily="2" charset="0"/>
              <a:ea typeface="Arial"/>
              <a:cs typeface="Arial"/>
              <a:sym typeface="Arial"/>
            </a:endParaRPr>
          </a:p>
          <a:p>
            <a:pPr marL="0" marR="0" lvl="0" indent="0" algn="just" rtl="0">
              <a:lnSpc>
                <a:spcPct val="90000"/>
              </a:lnSpc>
              <a:spcBef>
                <a:spcPts val="1000"/>
              </a:spcBef>
              <a:spcAft>
                <a:spcPts val="0"/>
              </a:spcAft>
              <a:buClr>
                <a:srgbClr val="000000"/>
              </a:buClr>
              <a:buSzPts val="1200"/>
              <a:buFont typeface="Arial"/>
              <a:buNone/>
            </a:pPr>
            <a:endParaRPr sz="1200" b="0" i="0" u="none" strike="noStrike" cap="none" dirty="0">
              <a:latin typeface="Josefin Sans" pitchFamily="2" charset="0"/>
              <a:ea typeface="Arial"/>
              <a:cs typeface="Arial"/>
              <a:sym typeface="Arial"/>
            </a:endParaRPr>
          </a:p>
        </p:txBody>
      </p:sp>
      <p:pic>
        <p:nvPicPr>
          <p:cNvPr id="744" name="Google Shape;744;p56"/>
          <p:cNvPicPr preferRelativeResize="0"/>
          <p:nvPr/>
        </p:nvPicPr>
        <p:blipFill rotWithShape="1">
          <a:blip r:embed="rId3">
            <a:alphaModFix/>
          </a:blip>
          <a:srcRect/>
          <a:stretch/>
        </p:blipFill>
        <p:spPr>
          <a:xfrm>
            <a:off x="6592256" y="4154010"/>
            <a:ext cx="1850854" cy="654644"/>
          </a:xfrm>
          <a:prstGeom prst="rect">
            <a:avLst/>
          </a:prstGeom>
          <a:noFill/>
          <a:ln>
            <a:noFill/>
          </a:ln>
        </p:spPr>
      </p:pic>
      <p:sp>
        <p:nvSpPr>
          <p:cNvPr id="745" name="Google Shape;745;p56"/>
          <p:cNvSpPr/>
          <p:nvPr/>
        </p:nvSpPr>
        <p:spPr>
          <a:xfrm>
            <a:off x="1" y="4608103"/>
            <a:ext cx="9144000" cy="24066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050" b="1" i="0" u="sng" strike="noStrike" cap="none" dirty="0">
                <a:latin typeface="Josefin Sans" pitchFamily="2" charset="0"/>
                <a:ea typeface="Arial"/>
                <a:cs typeface="Arial"/>
                <a:sym typeface="Arial"/>
              </a:rPr>
              <a:t>http://www.bancoldex.com/</a:t>
            </a:r>
            <a:endParaRPr sz="1400" b="1" i="0" u="none" strike="noStrike" cap="none" dirty="0">
              <a:latin typeface="Josefin Sans" pitchFamily="2" charset="0"/>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61" name="Google Shape;761;p57"/>
          <p:cNvSpPr txBox="1"/>
          <p:nvPr/>
        </p:nvSpPr>
        <p:spPr>
          <a:xfrm>
            <a:off x="0" y="113220"/>
            <a:ext cx="9144000"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EMPRENDER PARA LA VIDA</a:t>
            </a:r>
            <a:endParaRPr sz="3200" b="1" dirty="0">
              <a:solidFill>
                <a:srgbClr val="FF6600"/>
              </a:solidFill>
              <a:latin typeface="Josefin Sans" pitchFamily="2" charset="0"/>
              <a:cs typeface="Arial" panose="020B0604020202020204" pitchFamily="34" charset="0"/>
              <a:sym typeface="Arial"/>
            </a:endParaRPr>
          </a:p>
        </p:txBody>
      </p:sp>
      <p:sp>
        <p:nvSpPr>
          <p:cNvPr id="762" name="Google Shape;762;p57"/>
          <p:cNvSpPr txBox="1"/>
          <p:nvPr/>
        </p:nvSpPr>
        <p:spPr>
          <a:xfrm>
            <a:off x="652196" y="732873"/>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763" name="Google Shape;763;p57"/>
          <p:cNvSpPr/>
          <p:nvPr/>
        </p:nvSpPr>
        <p:spPr>
          <a:xfrm>
            <a:off x="652195" y="983783"/>
            <a:ext cx="4945539" cy="132274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200"/>
              <a:buFont typeface="Arial"/>
              <a:buNone/>
            </a:pPr>
            <a:r>
              <a:rPr lang="es-ES" sz="1400" b="0" i="0" u="none" strike="noStrike" cap="none" dirty="0">
                <a:latin typeface="Josefin Sans" pitchFamily="2" charset="0"/>
                <a:ea typeface="Arial"/>
                <a:cs typeface="Arial"/>
                <a:sym typeface="Arial"/>
              </a:rPr>
              <a:t>Dinamizar la creación y el fortalecimiento de empresas que aporten a la solución de problemáticas ambientales, mediante la transformación cultural hacia el emprendimiento como actitud de vida, incluyendo al medio ambiente como gran oportunidad de generación de sostenibilidad, riqueza y desarrollo.</a:t>
            </a:r>
            <a:endParaRPr sz="1400" b="0" i="0" u="none" strike="noStrike" cap="none" dirty="0">
              <a:latin typeface="Josefin Sans" pitchFamily="2" charset="0"/>
              <a:ea typeface="Arial"/>
              <a:cs typeface="Arial"/>
              <a:sym typeface="Arial"/>
            </a:endParaRPr>
          </a:p>
        </p:txBody>
      </p:sp>
      <p:sp>
        <p:nvSpPr>
          <p:cNvPr id="764" name="Google Shape;764;p57"/>
          <p:cNvSpPr/>
          <p:nvPr/>
        </p:nvSpPr>
        <p:spPr>
          <a:xfrm>
            <a:off x="652196" y="2459267"/>
            <a:ext cx="4724607" cy="19459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50"/>
              <a:buFont typeface="Arial"/>
              <a:buNone/>
            </a:pPr>
            <a:r>
              <a:rPr lang="es-ES" sz="1600" b="1" i="0" u="none" strike="noStrike" cap="none" dirty="0">
                <a:latin typeface="Josefin Sans" pitchFamily="2" charset="0"/>
                <a:ea typeface="Arial"/>
                <a:cs typeface="Arial"/>
                <a:sym typeface="Arial"/>
              </a:rPr>
              <a:t>Quienes pueden participar</a:t>
            </a:r>
            <a:endParaRPr sz="1200" b="1"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Entes territoriales.</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Quien quiera crear una empresa, una idea de negocio o actividad productiva, investigativa o social con enfoque ambiental.</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Quien tenga una empresa en etapa temprana con enfoque ambiental.</a:t>
            </a:r>
            <a:endParaRPr sz="1400" b="0" i="0" u="none" strike="noStrike" cap="none" dirty="0">
              <a:latin typeface="Josefin Sans" pitchFamily="2" charset="0"/>
              <a:ea typeface="Arial"/>
              <a:cs typeface="Arial"/>
              <a:sym typeface="Arial"/>
            </a:endParaRPr>
          </a:p>
          <a:p>
            <a:pPr marL="214313" marR="0" lvl="0" indent="-214313" algn="l" rtl="0">
              <a:lnSpc>
                <a:spcPct val="100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Empresas con ideas innovadoras</a:t>
            </a:r>
            <a:r>
              <a:rPr lang="es-ES" sz="1200" b="0" i="0" u="none" strike="noStrike" cap="none" dirty="0">
                <a:latin typeface="Josefin Sans" pitchFamily="2" charset="0"/>
                <a:ea typeface="Arial"/>
                <a:cs typeface="Arial"/>
                <a:sym typeface="Arial"/>
              </a:rPr>
              <a:t>.</a:t>
            </a:r>
            <a:endParaRPr sz="1400" b="0" i="0" u="none" strike="noStrike" cap="none" dirty="0">
              <a:latin typeface="Josefin Sans" pitchFamily="2" charset="0"/>
              <a:ea typeface="Arial"/>
              <a:cs typeface="Arial"/>
              <a:sym typeface="Arial"/>
            </a:endParaRPr>
          </a:p>
        </p:txBody>
      </p:sp>
      <p:sp>
        <p:nvSpPr>
          <p:cNvPr id="765" name="Google Shape;765;p57"/>
          <p:cNvSpPr/>
          <p:nvPr/>
        </p:nvSpPr>
        <p:spPr>
          <a:xfrm>
            <a:off x="0" y="4620961"/>
            <a:ext cx="9144000" cy="29647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200" b="1" i="0" u="sng" strike="noStrike" cap="none" dirty="0">
                <a:latin typeface="Josefin Sans" pitchFamily="2" charset="0"/>
                <a:ea typeface="Arial"/>
                <a:cs typeface="Arial"/>
                <a:sym typeface="Arial"/>
              </a:rPr>
              <a:t>http://www.emprenderparalavida.com</a:t>
            </a:r>
            <a:endParaRPr sz="1200" b="1" i="0" u="none" strike="noStrike" cap="none" dirty="0">
              <a:latin typeface="Josefin Sans" pitchFamily="2" charset="0"/>
              <a:ea typeface="Arial"/>
              <a:cs typeface="Arial"/>
              <a:sym typeface="Arial"/>
            </a:endParaRPr>
          </a:p>
        </p:txBody>
      </p:sp>
      <p:pic>
        <p:nvPicPr>
          <p:cNvPr id="766" name="Google Shape;766;p57"/>
          <p:cNvPicPr preferRelativeResize="0"/>
          <p:nvPr/>
        </p:nvPicPr>
        <p:blipFill rotWithShape="1">
          <a:blip r:embed="rId3">
            <a:alphaModFix/>
          </a:blip>
          <a:srcRect/>
          <a:stretch/>
        </p:blipFill>
        <p:spPr>
          <a:xfrm>
            <a:off x="6234072" y="2306525"/>
            <a:ext cx="2257732" cy="132274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94" name="Google Shape;794;p60"/>
          <p:cNvSpPr txBox="1"/>
          <p:nvPr/>
        </p:nvSpPr>
        <p:spPr>
          <a:xfrm>
            <a:off x="0" y="94575"/>
            <a:ext cx="9144000"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COOMEVA</a:t>
            </a:r>
            <a:endParaRPr sz="3200" b="1" dirty="0">
              <a:solidFill>
                <a:srgbClr val="FF6600"/>
              </a:solidFill>
              <a:latin typeface="Josefin Sans" pitchFamily="2" charset="0"/>
              <a:cs typeface="Arial" panose="020B0604020202020204" pitchFamily="34" charset="0"/>
              <a:sym typeface="Arial"/>
            </a:endParaRPr>
          </a:p>
        </p:txBody>
      </p:sp>
      <p:sp>
        <p:nvSpPr>
          <p:cNvPr id="795" name="Google Shape;795;p60"/>
          <p:cNvSpPr txBox="1"/>
          <p:nvPr/>
        </p:nvSpPr>
        <p:spPr>
          <a:xfrm>
            <a:off x="748244" y="528998"/>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796" name="Google Shape;796;p60"/>
          <p:cNvSpPr/>
          <p:nvPr/>
        </p:nvSpPr>
        <p:spPr>
          <a:xfrm>
            <a:off x="748244" y="827397"/>
            <a:ext cx="5462055" cy="646331"/>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200"/>
              <a:buFont typeface="Arial"/>
              <a:buNone/>
            </a:pPr>
            <a:r>
              <a:rPr lang="es-ES" sz="1400" b="0" i="0" u="none" strike="noStrike" cap="none" dirty="0">
                <a:latin typeface="Josefin Sans" pitchFamily="2" charset="0"/>
                <a:ea typeface="Arial"/>
                <a:cs typeface="Arial"/>
                <a:sym typeface="Arial"/>
              </a:rPr>
              <a:t>Apoyar la creación de empresas cooperativas, participar en la búsqueda del fortalecimiento gremial y sectorial, impulsando el desarrollo de alianzas entre cooperativas.</a:t>
            </a:r>
            <a:endParaRPr sz="1600" b="0" i="0" u="none" strike="noStrike" cap="none" dirty="0">
              <a:latin typeface="Josefin Sans" pitchFamily="2" charset="0"/>
              <a:ea typeface="Arial"/>
              <a:cs typeface="Arial"/>
              <a:sym typeface="Arial"/>
            </a:endParaRPr>
          </a:p>
        </p:txBody>
      </p:sp>
      <p:sp>
        <p:nvSpPr>
          <p:cNvPr id="797" name="Google Shape;797;p60"/>
          <p:cNvSpPr txBox="1"/>
          <p:nvPr/>
        </p:nvSpPr>
        <p:spPr>
          <a:xfrm>
            <a:off x="748244" y="1547772"/>
            <a:ext cx="3823756" cy="297546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50"/>
              <a:buFont typeface="Arial"/>
              <a:buNone/>
            </a:pPr>
            <a:r>
              <a:rPr lang="es-ES" sz="1600" b="1" i="0" u="none" strike="noStrike" cap="none" dirty="0">
                <a:latin typeface="Josefin Sans" pitchFamily="2" charset="0"/>
                <a:ea typeface="Arial"/>
                <a:cs typeface="Arial"/>
                <a:sym typeface="Arial"/>
              </a:rPr>
              <a:t>Beneficios</a:t>
            </a:r>
            <a:r>
              <a:rPr lang="es-ES" sz="1200" b="1" i="0" u="none" strike="noStrike" cap="none" dirty="0">
                <a:latin typeface="Josefin Sans" pitchFamily="2" charset="0"/>
                <a:ea typeface="Arial"/>
                <a:cs typeface="Arial"/>
                <a:sym typeface="Arial"/>
              </a:rPr>
              <a:t> </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Más de 45 años de experiencia.</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Ser usuario, inversionista y gestor - propietario de una gran empresa.</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el grupo empresarial a su servicio.</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Participación activa en la democracia de la cooperativa.</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La tranquilidad de su familia garantizada.</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Su vejez asegurada.</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Créditos para lograr sus  metas y satisfacer sus necesidades.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1"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1"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1"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1"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1"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1"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1"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1"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1"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1" i="0" u="none" strike="noStrike" cap="none" dirty="0">
              <a:latin typeface="Josefin Sans" pitchFamily="2" charset="0"/>
              <a:ea typeface="Arial"/>
              <a:cs typeface="Arial"/>
              <a:sym typeface="Arial"/>
            </a:endParaRPr>
          </a:p>
        </p:txBody>
      </p:sp>
      <p:sp>
        <p:nvSpPr>
          <p:cNvPr id="798" name="Google Shape;798;p60"/>
          <p:cNvSpPr txBox="1"/>
          <p:nvPr/>
        </p:nvSpPr>
        <p:spPr>
          <a:xfrm>
            <a:off x="4887855" y="1960278"/>
            <a:ext cx="3468629" cy="2975464"/>
          </a:xfrm>
          <a:prstGeom prst="rect">
            <a:avLst/>
          </a:prstGeom>
          <a:noFill/>
          <a:ln>
            <a:noFill/>
          </a:ln>
        </p:spPr>
        <p:txBody>
          <a:bodyPr spcFirstLastPara="1" wrap="square" lIns="68575" tIns="34275" rIns="68575" bIns="34275" anchor="t" anchorCtr="0">
            <a:normAutofit/>
          </a:bodyPr>
          <a:lstStyle/>
          <a:p>
            <a:pPr marL="0" marR="0" lvl="0" indent="0" algn="l" rtl="0">
              <a:lnSpc>
                <a:spcPct val="100000"/>
              </a:lnSpc>
              <a:spcBef>
                <a:spcPts val="0"/>
              </a:spcBef>
              <a:spcAft>
                <a:spcPts val="0"/>
              </a:spcAft>
              <a:buClr>
                <a:srgbClr val="000000"/>
              </a:buClr>
              <a:buSzPts val="1350"/>
              <a:buFont typeface="Arial"/>
              <a:buNone/>
            </a:pPr>
            <a:r>
              <a:rPr lang="es-ES" sz="1600" b="1" i="0" u="none" strike="noStrike" cap="none" dirty="0">
                <a:latin typeface="Josefin Sans" pitchFamily="2" charset="0"/>
                <a:ea typeface="Arial"/>
                <a:cs typeface="Arial"/>
                <a:sym typeface="Arial"/>
              </a:rPr>
              <a:t>Requisitos</a:t>
            </a:r>
            <a:endParaRPr sz="16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Diligenciar solicitud de ingreso</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Fotocopia ampliada al 150% de la cédula de ciudadanía del aspirante asociado firmada por el mismo y con la huella digital del índice derecho</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Fotocopia del diploma de grado</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Factura de venta por pago de cuota de admisión</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0" i="0" u="none" strike="noStrike" cap="none" dirty="0">
              <a:latin typeface="Josefin Sans" pitchFamily="2" charset="0"/>
              <a:ea typeface="Arial"/>
              <a:cs typeface="Arial"/>
              <a:sym typeface="Arial"/>
            </a:endParaRPr>
          </a:p>
          <a:p>
            <a:pPr marL="228600" marR="0" lvl="0" indent="-152400" algn="l" rtl="0">
              <a:lnSpc>
                <a:spcPct val="100000"/>
              </a:lnSpc>
              <a:spcBef>
                <a:spcPts val="450"/>
              </a:spcBef>
              <a:spcAft>
                <a:spcPts val="0"/>
              </a:spcAft>
              <a:buClr>
                <a:srgbClr val="000000"/>
              </a:buClr>
              <a:buSzPts val="1200"/>
              <a:buFont typeface="Noto Sans Symbols"/>
              <a:buNone/>
            </a:pPr>
            <a:endParaRPr sz="1200" b="0" i="0" u="none" strike="noStrike" cap="none" dirty="0">
              <a:latin typeface="Josefin Sans" pitchFamily="2" charset="0"/>
              <a:ea typeface="Arial"/>
              <a:cs typeface="Arial"/>
              <a:sym typeface="Arial"/>
            </a:endParaRPr>
          </a:p>
        </p:txBody>
      </p:sp>
      <p:sp>
        <p:nvSpPr>
          <p:cNvPr id="799" name="Google Shape;799;p60"/>
          <p:cNvSpPr/>
          <p:nvPr/>
        </p:nvSpPr>
        <p:spPr>
          <a:xfrm>
            <a:off x="0" y="4700011"/>
            <a:ext cx="9144000" cy="30977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200" b="1" i="0" u="sng" strike="noStrike" cap="none" dirty="0">
                <a:latin typeface="Josefin Sans" pitchFamily="2" charset="0"/>
                <a:ea typeface="Arial"/>
                <a:cs typeface="Arial"/>
                <a:sym typeface="Arial"/>
              </a:rPr>
              <a:t>http://www.coomeva.com.co</a:t>
            </a:r>
            <a:endParaRPr sz="1200" b="1" i="0" u="none" strike="noStrike" cap="none" dirty="0">
              <a:latin typeface="Josefin Sans" pitchFamily="2" charset="0"/>
              <a:ea typeface="Arial"/>
              <a:cs typeface="Arial"/>
              <a:sym typeface="Arial"/>
            </a:endParaRPr>
          </a:p>
        </p:txBody>
      </p:sp>
      <p:pic>
        <p:nvPicPr>
          <p:cNvPr id="800" name="Google Shape;800;p60"/>
          <p:cNvPicPr preferRelativeResize="0"/>
          <p:nvPr/>
        </p:nvPicPr>
        <p:blipFill rotWithShape="1">
          <a:blip r:embed="rId3">
            <a:alphaModFix/>
          </a:blip>
          <a:srcRect b="21811"/>
          <a:stretch/>
        </p:blipFill>
        <p:spPr>
          <a:xfrm>
            <a:off x="6526154" y="715362"/>
            <a:ext cx="1656602" cy="109682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14" name="Google Shape;814;p61"/>
          <p:cNvSpPr txBox="1"/>
          <p:nvPr/>
        </p:nvSpPr>
        <p:spPr>
          <a:xfrm>
            <a:off x="-1" y="194206"/>
            <a:ext cx="9144000"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FONADE</a:t>
            </a:r>
            <a:endParaRPr sz="3200" b="1" dirty="0">
              <a:solidFill>
                <a:srgbClr val="FF6600"/>
              </a:solidFill>
              <a:latin typeface="Josefin Sans" pitchFamily="2" charset="0"/>
              <a:cs typeface="Arial" panose="020B0604020202020204" pitchFamily="34" charset="0"/>
              <a:sym typeface="Arial"/>
            </a:endParaRPr>
          </a:p>
        </p:txBody>
      </p:sp>
      <p:sp>
        <p:nvSpPr>
          <p:cNvPr id="815" name="Google Shape;815;p61"/>
          <p:cNvSpPr txBox="1"/>
          <p:nvPr/>
        </p:nvSpPr>
        <p:spPr>
          <a:xfrm>
            <a:off x="768220" y="678195"/>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816" name="Google Shape;816;p61"/>
          <p:cNvSpPr/>
          <p:nvPr/>
        </p:nvSpPr>
        <p:spPr>
          <a:xfrm>
            <a:off x="753840" y="977933"/>
            <a:ext cx="5331853" cy="1178639"/>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200"/>
              <a:buFont typeface="Arial"/>
              <a:buNone/>
            </a:pPr>
            <a:r>
              <a:rPr lang="es-ES" sz="1400" b="0" i="0" u="none" strike="noStrike" cap="none" dirty="0">
                <a:latin typeface="Josefin Sans" pitchFamily="2" charset="0"/>
                <a:ea typeface="Arial"/>
                <a:cs typeface="Arial"/>
                <a:sym typeface="Arial"/>
              </a:rPr>
              <a:t>Objeto principal ser agente en cualquiera de las etapas del ciclo de proyectos de desarrollo, mediante la preparación, financiación y administración de estudios, y la preparación, financiación, administración y ejecución de proyectos de desarrollo en cualquiera de sus etapas.</a:t>
            </a:r>
            <a:endParaRPr sz="1400" b="0" i="0" u="none" strike="noStrike" cap="none" dirty="0">
              <a:latin typeface="Josefin Sans" pitchFamily="2" charset="0"/>
              <a:ea typeface="Arial"/>
              <a:cs typeface="Arial"/>
              <a:sym typeface="Arial"/>
            </a:endParaRPr>
          </a:p>
        </p:txBody>
      </p:sp>
      <p:sp>
        <p:nvSpPr>
          <p:cNvPr id="817" name="Google Shape;817;p61"/>
          <p:cNvSpPr txBox="1"/>
          <p:nvPr/>
        </p:nvSpPr>
        <p:spPr>
          <a:xfrm>
            <a:off x="768220" y="2214608"/>
            <a:ext cx="3803780" cy="1317703"/>
          </a:xfrm>
          <a:prstGeom prst="rect">
            <a:avLst/>
          </a:prstGeom>
          <a:noFill/>
          <a:ln>
            <a:noFill/>
          </a:ln>
        </p:spPr>
        <p:txBody>
          <a:bodyPr spcFirstLastPara="1" wrap="square" lIns="68575" tIns="34275" rIns="68575" bIns="34275" anchor="t" anchorCtr="0">
            <a:noAutofit/>
          </a:bodyPr>
          <a:lstStyle/>
          <a:p>
            <a:pPr marL="0" marR="0" lvl="0" indent="0" algn="just" rtl="0">
              <a:lnSpc>
                <a:spcPct val="90000"/>
              </a:lnSpc>
              <a:spcBef>
                <a:spcPts val="0"/>
              </a:spcBef>
              <a:spcAft>
                <a:spcPts val="0"/>
              </a:spcAft>
              <a:buClr>
                <a:srgbClr val="000000"/>
              </a:buClr>
              <a:buSzPts val="1350"/>
              <a:buFont typeface="Arial"/>
              <a:buNone/>
            </a:pPr>
            <a:r>
              <a:rPr lang="es-ES" sz="1600" b="1" i="0" u="none" strike="noStrike" cap="none" dirty="0">
                <a:latin typeface="Josefin Sans" pitchFamily="2" charset="0"/>
                <a:ea typeface="Arial"/>
                <a:cs typeface="Arial"/>
                <a:sym typeface="Arial"/>
              </a:rPr>
              <a:t>Que es</a:t>
            </a:r>
            <a:endParaRPr sz="1600" b="1" i="0" u="none" strike="noStrike" cap="none" dirty="0">
              <a:latin typeface="Josefin Sans" pitchFamily="2" charset="0"/>
              <a:ea typeface="Arial"/>
              <a:cs typeface="Arial"/>
              <a:sym typeface="Arial"/>
            </a:endParaRPr>
          </a:p>
          <a:p>
            <a:pPr marL="0" marR="0" lvl="0" indent="0" algn="just" rtl="0">
              <a:lnSpc>
                <a:spcPct val="90000"/>
              </a:lnSpc>
              <a:spcBef>
                <a:spcPts val="1000"/>
              </a:spcBef>
              <a:spcAft>
                <a:spcPts val="0"/>
              </a:spcAft>
              <a:buClr>
                <a:srgbClr val="000000"/>
              </a:buClr>
              <a:buSzPts val="1200"/>
              <a:buFont typeface="Arial"/>
              <a:buNone/>
            </a:pPr>
            <a:r>
              <a:rPr lang="es-ES" sz="1400" b="0" i="0" u="none" strike="noStrike" cap="none" dirty="0">
                <a:latin typeface="Josefin Sans" pitchFamily="2" charset="0"/>
                <a:ea typeface="Arial"/>
                <a:cs typeface="Arial"/>
                <a:sym typeface="Arial"/>
              </a:rPr>
              <a:t>Es una empresa industrial y comercial del estado, de carácter financiero, dotada de personería jurídica, patrimonio propio, autonomía administrativa.</a:t>
            </a:r>
            <a:endParaRPr sz="1200" b="1" i="0" u="none" strike="noStrike" cap="none" dirty="0">
              <a:latin typeface="Josefin Sans" pitchFamily="2" charset="0"/>
              <a:ea typeface="Arial"/>
              <a:cs typeface="Arial"/>
              <a:sym typeface="Arial"/>
            </a:endParaRPr>
          </a:p>
        </p:txBody>
      </p:sp>
      <p:sp>
        <p:nvSpPr>
          <p:cNvPr id="818" name="Google Shape;818;p61"/>
          <p:cNvSpPr txBox="1"/>
          <p:nvPr/>
        </p:nvSpPr>
        <p:spPr>
          <a:xfrm>
            <a:off x="4996502" y="2167003"/>
            <a:ext cx="2911182" cy="2184653"/>
          </a:xfrm>
          <a:prstGeom prst="rect">
            <a:avLst/>
          </a:prstGeom>
          <a:noFill/>
          <a:ln>
            <a:noFill/>
          </a:ln>
        </p:spPr>
        <p:txBody>
          <a:bodyPr spcFirstLastPara="1" wrap="square" lIns="68575" tIns="34275" rIns="68575" bIns="34275" anchor="t" anchorCtr="0">
            <a:normAutofit/>
          </a:bodyPr>
          <a:lstStyle/>
          <a:p>
            <a:pPr marL="0" marR="0" lvl="0" indent="0" algn="l" rtl="0">
              <a:lnSpc>
                <a:spcPct val="100000"/>
              </a:lnSpc>
              <a:spcBef>
                <a:spcPts val="0"/>
              </a:spcBef>
              <a:spcAft>
                <a:spcPts val="0"/>
              </a:spcAft>
              <a:buClr>
                <a:srgbClr val="000000"/>
              </a:buClr>
              <a:buSzPts val="1350"/>
              <a:buFont typeface="Arial"/>
              <a:buNone/>
            </a:pPr>
            <a:r>
              <a:rPr lang="es-ES" sz="1600" b="1" i="0" u="none" strike="noStrike" cap="none" dirty="0">
                <a:latin typeface="Josefin Sans" pitchFamily="2" charset="0"/>
                <a:ea typeface="Arial"/>
                <a:cs typeface="Arial"/>
                <a:sym typeface="Arial"/>
              </a:rPr>
              <a:t>Línea de negocios</a:t>
            </a:r>
            <a:endParaRPr sz="1600" b="1"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Gerencia de proyectos</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Evaluación de proyectos</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Estructuración de proyectos</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Gestión de proyectos</a:t>
            </a:r>
            <a:endParaRPr sz="1400" b="0" i="0" u="none" strike="noStrike" cap="none" dirty="0">
              <a:latin typeface="Josefin Sans" pitchFamily="2" charset="0"/>
              <a:ea typeface="Arial"/>
              <a:cs typeface="Arial"/>
              <a:sym typeface="Arial"/>
            </a:endParaRPr>
          </a:p>
          <a:p>
            <a:pPr marL="228600" marR="0" lvl="0" indent="-22860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Gerencia de proyectos con recursos internacionales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450"/>
              </a:spcBef>
              <a:spcAft>
                <a:spcPts val="0"/>
              </a:spcAft>
              <a:buClr>
                <a:srgbClr val="000000"/>
              </a:buClr>
              <a:buSzPts val="1200"/>
              <a:buFont typeface="Arial"/>
              <a:buNone/>
            </a:pPr>
            <a:endParaRPr sz="1200" b="0" i="0" u="none" strike="noStrike" cap="none" dirty="0">
              <a:latin typeface="Josefin Sans" pitchFamily="2" charset="0"/>
              <a:ea typeface="Arial"/>
              <a:cs typeface="Arial"/>
              <a:sym typeface="Arial"/>
            </a:endParaRPr>
          </a:p>
        </p:txBody>
      </p:sp>
      <p:pic>
        <p:nvPicPr>
          <p:cNvPr id="819" name="Google Shape;819;p61"/>
          <p:cNvPicPr preferRelativeResize="0"/>
          <p:nvPr/>
        </p:nvPicPr>
        <p:blipFill rotWithShape="1">
          <a:blip r:embed="rId3">
            <a:alphaModFix/>
          </a:blip>
          <a:srcRect/>
          <a:stretch/>
        </p:blipFill>
        <p:spPr>
          <a:xfrm>
            <a:off x="6452093" y="915303"/>
            <a:ext cx="1860891" cy="1064788"/>
          </a:xfrm>
          <a:prstGeom prst="rect">
            <a:avLst/>
          </a:prstGeom>
          <a:noFill/>
          <a:ln>
            <a:noFill/>
          </a:ln>
        </p:spPr>
      </p:pic>
      <p:pic>
        <p:nvPicPr>
          <p:cNvPr id="820" name="Google Shape;820;p61"/>
          <p:cNvPicPr preferRelativeResize="0"/>
          <p:nvPr/>
        </p:nvPicPr>
        <p:blipFill rotWithShape="1">
          <a:blip r:embed="rId4">
            <a:alphaModFix/>
          </a:blip>
          <a:srcRect/>
          <a:stretch/>
        </p:blipFill>
        <p:spPr>
          <a:xfrm>
            <a:off x="3487788" y="3259329"/>
            <a:ext cx="1131194" cy="1131194"/>
          </a:xfrm>
          <a:prstGeom prst="rect">
            <a:avLst/>
          </a:prstGeom>
          <a:noFill/>
          <a:ln>
            <a:noFill/>
          </a:ln>
        </p:spPr>
      </p:pic>
      <p:sp>
        <p:nvSpPr>
          <p:cNvPr id="2" name="CuadroTexto 1">
            <a:extLst>
              <a:ext uri="{FF2B5EF4-FFF2-40B4-BE49-F238E27FC236}">
                <a16:creationId xmlns:a16="http://schemas.microsoft.com/office/drawing/2014/main" id="{C21E43BC-35E1-4744-A9B8-99514E7207EA}"/>
              </a:ext>
            </a:extLst>
          </p:cNvPr>
          <p:cNvSpPr txBox="1"/>
          <p:nvPr/>
        </p:nvSpPr>
        <p:spPr>
          <a:xfrm>
            <a:off x="4053385" y="1982337"/>
            <a:ext cx="914400" cy="369332"/>
          </a:xfrm>
          <a:prstGeom prst="rect">
            <a:avLst/>
          </a:prstGeom>
          <a:noFill/>
        </p:spPr>
        <p:txBody>
          <a:bodyPr wrap="square" rtlCol="0">
            <a:spAutoFit/>
          </a:bodyPr>
          <a:lstStyle/>
          <a:p>
            <a:endParaRPr lang="es-CO" dirty="0">
              <a:latin typeface="Josefin Sans" pitchFamily="2" charset="0"/>
            </a:endParaRPr>
          </a:p>
        </p:txBody>
      </p:sp>
      <p:sp>
        <p:nvSpPr>
          <p:cNvPr id="3" name="CuadroTexto 2">
            <a:extLst>
              <a:ext uri="{FF2B5EF4-FFF2-40B4-BE49-F238E27FC236}">
                <a16:creationId xmlns:a16="http://schemas.microsoft.com/office/drawing/2014/main" id="{0183E780-3230-466F-839B-1288E35906F4}"/>
              </a:ext>
            </a:extLst>
          </p:cNvPr>
          <p:cNvSpPr txBox="1"/>
          <p:nvPr/>
        </p:nvSpPr>
        <p:spPr>
          <a:xfrm>
            <a:off x="-2" y="4810726"/>
            <a:ext cx="9143999" cy="307777"/>
          </a:xfrm>
          <a:prstGeom prst="rect">
            <a:avLst/>
          </a:prstGeom>
          <a:noFill/>
        </p:spPr>
        <p:txBody>
          <a:bodyPr wrap="square" rtlCol="0">
            <a:spAutoFit/>
          </a:bodyPr>
          <a:lstStyle/>
          <a:p>
            <a:pPr algn="ctr"/>
            <a:r>
              <a:rPr lang="es-ES" sz="1400" b="1" i="0" u="none" strike="noStrike" cap="none" dirty="0">
                <a:latin typeface="Josefin Sans" pitchFamily="2" charset="0"/>
                <a:ea typeface="Arial"/>
                <a:cs typeface="Arial"/>
                <a:sym typeface="Arial"/>
              </a:rPr>
              <a:t>http://www.fonade.gov.co</a:t>
            </a:r>
            <a:endParaRPr lang="es-ES" sz="1600" b="0" i="0" u="none" strike="noStrike" cap="none" dirty="0">
              <a:latin typeface="Josefin Sans" pitchFamily="2" charset="0"/>
              <a:ea typeface="Arial"/>
              <a:cs typeface="Arial"/>
              <a:sym typeface="Arial"/>
            </a:endParaRPr>
          </a:p>
        </p:txBody>
      </p:sp>
      <p:sp>
        <p:nvSpPr>
          <p:cNvPr id="4" name="CuadroTexto 3">
            <a:extLst>
              <a:ext uri="{FF2B5EF4-FFF2-40B4-BE49-F238E27FC236}">
                <a16:creationId xmlns:a16="http://schemas.microsoft.com/office/drawing/2014/main" id="{0D28B3DF-CE5F-4ACE-9F78-A80F9BEEA340}"/>
              </a:ext>
            </a:extLst>
          </p:cNvPr>
          <p:cNvSpPr txBox="1"/>
          <p:nvPr/>
        </p:nvSpPr>
        <p:spPr>
          <a:xfrm>
            <a:off x="0" y="4534321"/>
            <a:ext cx="9144000" cy="307777"/>
          </a:xfrm>
          <a:prstGeom prst="rect">
            <a:avLst/>
          </a:prstGeom>
          <a:noFill/>
        </p:spPr>
        <p:txBody>
          <a:bodyPr wrap="square" rtlCol="0">
            <a:spAutoFit/>
          </a:bodyPr>
          <a:lstStyle/>
          <a:p>
            <a:pPr algn="ctr"/>
            <a:r>
              <a:rPr lang="es-ES" sz="1400" b="1" i="0" u="sng" strike="noStrike" cap="none" dirty="0">
                <a:latin typeface="Josefin Sans" pitchFamily="2" charset="0"/>
                <a:ea typeface="Arial"/>
                <a:cs typeface="Arial"/>
                <a:sym typeface="Arial"/>
              </a:rPr>
              <a:t>http://www.fonade.gov.co/portal/page/portal/website/fonadeinicio</a:t>
            </a:r>
            <a:endParaRPr lang="es-ES" sz="1600" b="0" i="0" u="none" strike="noStrike" cap="none" dirty="0">
              <a:latin typeface="Josefin Sans" pitchFamily="2" charset="0"/>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33" name="Google Shape;833;p62"/>
          <p:cNvSpPr txBox="1"/>
          <p:nvPr/>
        </p:nvSpPr>
        <p:spPr>
          <a:xfrm>
            <a:off x="72867" y="179183"/>
            <a:ext cx="9144000"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3200" b="1" dirty="0">
                <a:solidFill>
                  <a:srgbClr val="FF6600"/>
                </a:solidFill>
                <a:latin typeface="Josefin Sans" pitchFamily="2" charset="0"/>
                <a:cs typeface="Arial" panose="020B0604020202020204" pitchFamily="34" charset="0"/>
                <a:sym typeface="Arial"/>
              </a:rPr>
              <a:t>FINAGRO</a:t>
            </a:r>
            <a:endParaRPr sz="3200" b="1" dirty="0">
              <a:solidFill>
                <a:srgbClr val="FF6600"/>
              </a:solidFill>
              <a:latin typeface="Josefin Sans" pitchFamily="2" charset="0"/>
              <a:cs typeface="Arial" panose="020B0604020202020204" pitchFamily="34" charset="0"/>
              <a:sym typeface="Arial"/>
            </a:endParaRPr>
          </a:p>
        </p:txBody>
      </p:sp>
      <p:sp>
        <p:nvSpPr>
          <p:cNvPr id="834" name="Google Shape;834;p62"/>
          <p:cNvSpPr txBox="1"/>
          <p:nvPr/>
        </p:nvSpPr>
        <p:spPr>
          <a:xfrm>
            <a:off x="944549" y="628788"/>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835" name="Google Shape;835;p62"/>
          <p:cNvSpPr/>
          <p:nvPr/>
        </p:nvSpPr>
        <p:spPr>
          <a:xfrm>
            <a:off x="944549" y="925446"/>
            <a:ext cx="7589775" cy="8079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s-ES" sz="1400" b="0" i="0" u="none" strike="noStrike" cap="none" dirty="0">
                <a:latin typeface="Josefin Sans" pitchFamily="2" charset="0"/>
                <a:ea typeface="Arial"/>
                <a:cs typeface="Arial"/>
                <a:sym typeface="Arial"/>
              </a:rPr>
              <a:t>Contribuir al desarrollo integral, competitivo y sostenible del sector rural, facilitando el acceso al financiamiento y a los demás instrumentos de apoyo establecidos en la política pública. </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endParaRPr sz="1050" b="1" i="0" u="none" strike="noStrike" cap="none" dirty="0">
              <a:latin typeface="Josefin Sans" pitchFamily="2" charset="0"/>
              <a:ea typeface="Arial"/>
              <a:cs typeface="Arial"/>
              <a:sym typeface="Arial"/>
            </a:endParaRPr>
          </a:p>
        </p:txBody>
      </p:sp>
      <p:sp>
        <p:nvSpPr>
          <p:cNvPr id="836" name="Google Shape;836;p62"/>
          <p:cNvSpPr/>
          <p:nvPr/>
        </p:nvSpPr>
        <p:spPr>
          <a:xfrm>
            <a:off x="944550" y="1625551"/>
            <a:ext cx="4572000" cy="139365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50"/>
              <a:buFont typeface="Arial"/>
              <a:buNone/>
            </a:pPr>
            <a:r>
              <a:rPr lang="es-ES" sz="1600" b="1" i="0" u="none" strike="noStrike" cap="none" dirty="0">
                <a:latin typeface="Josefin Sans" pitchFamily="2" charset="0"/>
                <a:ea typeface="Arial"/>
                <a:cs typeface="Arial"/>
                <a:sym typeface="Arial"/>
              </a:rPr>
              <a:t>Servicios</a:t>
            </a:r>
            <a:endParaRPr sz="1600" b="1" i="0" u="none" strike="noStrike" cap="none" dirty="0">
              <a:latin typeface="Josefin Sans" pitchFamily="2" charset="0"/>
              <a:ea typeface="Arial"/>
              <a:cs typeface="Arial"/>
              <a:sym typeface="Arial"/>
            </a:endParaRPr>
          </a:p>
          <a:p>
            <a:pPr marL="171450" marR="0" lvl="0" indent="-17145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Crédito</a:t>
            </a:r>
            <a:endParaRPr sz="1400" b="0" i="0" u="none" strike="noStrike" cap="none" dirty="0">
              <a:latin typeface="Josefin Sans" pitchFamily="2" charset="0"/>
              <a:ea typeface="Arial"/>
              <a:cs typeface="Arial"/>
              <a:sym typeface="Arial"/>
            </a:endParaRPr>
          </a:p>
          <a:p>
            <a:pPr marL="171450" marR="0" lvl="0" indent="-17145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Incentivos </a:t>
            </a:r>
            <a:endParaRPr sz="1400" b="0" i="0" u="none" strike="noStrike" cap="none" dirty="0">
              <a:latin typeface="Josefin Sans" pitchFamily="2" charset="0"/>
              <a:ea typeface="Arial"/>
              <a:cs typeface="Arial"/>
              <a:sym typeface="Arial"/>
            </a:endParaRPr>
          </a:p>
          <a:p>
            <a:pPr marL="171450" marR="0" lvl="0" indent="-17145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Programas de coberturas</a:t>
            </a:r>
            <a:endParaRPr sz="1400" b="0" i="0" u="none" strike="noStrike" cap="none" dirty="0">
              <a:latin typeface="Josefin Sans" pitchFamily="2" charset="0"/>
              <a:ea typeface="Arial"/>
              <a:cs typeface="Arial"/>
              <a:sym typeface="Arial"/>
            </a:endParaRPr>
          </a:p>
          <a:p>
            <a:pPr marL="171450" marR="0" lvl="0" indent="-17145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FAG- Garantías</a:t>
            </a:r>
            <a:endParaRPr sz="1400" b="0" i="0" u="none" strike="noStrike" cap="none" dirty="0">
              <a:latin typeface="Josefin Sans" pitchFamily="2" charset="0"/>
              <a:ea typeface="Arial"/>
              <a:cs typeface="Arial"/>
              <a:sym typeface="Arial"/>
            </a:endParaRPr>
          </a:p>
        </p:txBody>
      </p:sp>
      <p:sp>
        <p:nvSpPr>
          <p:cNvPr id="837" name="Google Shape;837;p62"/>
          <p:cNvSpPr/>
          <p:nvPr/>
        </p:nvSpPr>
        <p:spPr>
          <a:xfrm>
            <a:off x="944549" y="3033534"/>
            <a:ext cx="4572000" cy="1461289"/>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Seguro agropecuario</a:t>
            </a:r>
            <a:endParaRPr sz="1400" b="0" i="0" u="none" strike="noStrike" cap="none" dirty="0">
              <a:latin typeface="Josefin Sans" pitchFamily="2" charset="0"/>
              <a:ea typeface="Arial"/>
              <a:cs typeface="Arial"/>
              <a:sym typeface="Arial"/>
            </a:endParaRPr>
          </a:p>
          <a:p>
            <a:pPr marL="171450" marR="0" lvl="0" indent="-171450" algn="l" rtl="0">
              <a:lnSpc>
                <a:spcPct val="100000"/>
              </a:lnSpc>
              <a:spcBef>
                <a:spcPts val="450"/>
              </a:spcBef>
              <a:spcAft>
                <a:spcPts val="0"/>
              </a:spcAft>
              <a:buClr>
                <a:srgbClr val="000000"/>
              </a:buClr>
              <a:buSzPts val="1200"/>
              <a:buFont typeface="Arial"/>
              <a:buChar char="•"/>
            </a:pPr>
            <a:r>
              <a:rPr lang="es-ES" sz="1400" b="0" i="0" u="none" strike="noStrike" cap="none" dirty="0" err="1">
                <a:latin typeface="Josefin Sans" pitchFamily="2" charset="0"/>
                <a:ea typeface="Arial"/>
                <a:cs typeface="Arial"/>
                <a:sym typeface="Arial"/>
              </a:rPr>
              <a:t>Pran</a:t>
            </a:r>
            <a:r>
              <a:rPr lang="es-ES" sz="1400" b="0" i="0" u="none" strike="noStrike" cap="none" dirty="0">
                <a:latin typeface="Josefin Sans" pitchFamily="2" charset="0"/>
                <a:ea typeface="Arial"/>
                <a:cs typeface="Arial"/>
                <a:sym typeface="Arial"/>
              </a:rPr>
              <a:t> y </a:t>
            </a:r>
            <a:r>
              <a:rPr lang="es-ES" sz="1400" b="0" i="0" u="none" strike="noStrike" cap="none" dirty="0" err="1">
                <a:latin typeface="Josefin Sans" pitchFamily="2" charset="0"/>
                <a:ea typeface="Arial"/>
                <a:cs typeface="Arial"/>
                <a:sym typeface="Arial"/>
              </a:rPr>
              <a:t>fonsa</a:t>
            </a:r>
            <a:r>
              <a:rPr lang="es-ES" sz="1400" b="0" i="0" u="none" strike="noStrike" cap="none" dirty="0">
                <a:latin typeface="Josefin Sans" pitchFamily="2" charset="0"/>
                <a:ea typeface="Arial"/>
                <a:cs typeface="Arial"/>
                <a:sym typeface="Arial"/>
              </a:rPr>
              <a:t> </a:t>
            </a:r>
            <a:endParaRPr sz="1400" b="0" i="0" u="none" strike="noStrike" cap="none" dirty="0">
              <a:latin typeface="Josefin Sans" pitchFamily="2" charset="0"/>
              <a:ea typeface="Arial"/>
              <a:cs typeface="Arial"/>
              <a:sym typeface="Arial"/>
            </a:endParaRPr>
          </a:p>
          <a:p>
            <a:pPr marL="171450" marR="0" lvl="0" indent="-17145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Microcrédito Rural</a:t>
            </a:r>
            <a:endParaRPr sz="1400" b="0" i="0" u="none" strike="noStrike" cap="none" dirty="0">
              <a:latin typeface="Josefin Sans" pitchFamily="2" charset="0"/>
              <a:ea typeface="Arial"/>
              <a:cs typeface="Arial"/>
              <a:sym typeface="Arial"/>
            </a:endParaRPr>
          </a:p>
          <a:p>
            <a:pPr marL="171450" marR="0" lvl="0" indent="-171450" algn="l" rtl="0">
              <a:lnSpc>
                <a:spcPct val="100000"/>
              </a:lnSpc>
              <a:spcBef>
                <a:spcPts val="45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Inversiones </a:t>
            </a:r>
            <a:endParaRPr sz="1400" b="0" i="0" u="none" strike="noStrike" cap="none" dirty="0">
              <a:latin typeface="Josefin Sans" pitchFamily="2" charset="0"/>
              <a:ea typeface="Arial"/>
              <a:cs typeface="Arial"/>
              <a:sym typeface="Arial"/>
            </a:endParaRPr>
          </a:p>
          <a:p>
            <a:pPr marL="171450" marR="0" lvl="0" indent="-171450" algn="l" rtl="0">
              <a:lnSpc>
                <a:spcPct val="100000"/>
              </a:lnSpc>
              <a:spcBef>
                <a:spcPts val="450"/>
              </a:spcBef>
              <a:spcAft>
                <a:spcPts val="0"/>
              </a:spcAft>
              <a:buClr>
                <a:srgbClr val="000000"/>
              </a:buClr>
              <a:buSzPts val="1200"/>
              <a:buFont typeface="Arial"/>
              <a:buChar char="•"/>
            </a:pPr>
            <a:r>
              <a:rPr lang="es-ES" sz="1400" b="0" i="0" u="none" strike="noStrike" cap="none" dirty="0" err="1">
                <a:latin typeface="Josefin Sans" pitchFamily="2" charset="0"/>
                <a:ea typeface="Arial"/>
                <a:cs typeface="Arial"/>
                <a:sym typeface="Arial"/>
              </a:rPr>
              <a:t>Educampo</a:t>
            </a:r>
            <a:r>
              <a:rPr lang="es-ES" sz="1400" b="0" i="0" u="none" strike="noStrike" cap="none" dirty="0">
                <a:latin typeface="Josefin Sans" pitchFamily="2" charset="0"/>
                <a:ea typeface="Arial"/>
                <a:cs typeface="Arial"/>
                <a:sym typeface="Arial"/>
              </a:rPr>
              <a:t> </a:t>
            </a:r>
            <a:endParaRPr sz="1400" b="0" i="0" u="none" strike="noStrike" cap="none" dirty="0">
              <a:latin typeface="Josefin Sans" pitchFamily="2" charset="0"/>
              <a:ea typeface="Arial"/>
              <a:cs typeface="Arial"/>
              <a:sym typeface="Arial"/>
            </a:endParaRPr>
          </a:p>
        </p:txBody>
      </p:sp>
      <p:sp>
        <p:nvSpPr>
          <p:cNvPr id="838" name="Google Shape;838;p62"/>
          <p:cNvSpPr/>
          <p:nvPr/>
        </p:nvSpPr>
        <p:spPr>
          <a:xfrm>
            <a:off x="0" y="4790242"/>
            <a:ext cx="9144000" cy="29123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200" b="1" i="0" u="sng" strike="noStrike" cap="none" dirty="0">
                <a:latin typeface="Josefin Sans" pitchFamily="2" charset="0"/>
                <a:ea typeface="Arial"/>
                <a:cs typeface="Arial"/>
                <a:sym typeface="Arial"/>
              </a:rPr>
              <a:t>http://www.finagro.com.co/</a:t>
            </a:r>
            <a:endParaRPr sz="1200" b="1" i="0" u="none" strike="noStrike" cap="none" dirty="0">
              <a:latin typeface="Josefin Sans" pitchFamily="2" charset="0"/>
              <a:ea typeface="Arial"/>
              <a:cs typeface="Arial"/>
              <a:sym typeface="Arial"/>
            </a:endParaRPr>
          </a:p>
        </p:txBody>
      </p:sp>
      <p:pic>
        <p:nvPicPr>
          <p:cNvPr id="839" name="Google Shape;839;p62"/>
          <p:cNvPicPr preferRelativeResize="0"/>
          <p:nvPr/>
        </p:nvPicPr>
        <p:blipFill rotWithShape="1">
          <a:blip r:embed="rId3">
            <a:alphaModFix/>
          </a:blip>
          <a:srcRect/>
          <a:stretch/>
        </p:blipFill>
        <p:spPr>
          <a:xfrm>
            <a:off x="4739436" y="2064093"/>
            <a:ext cx="2227590" cy="182645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52" name="Google Shape;852;p63"/>
          <p:cNvSpPr txBox="1"/>
          <p:nvPr/>
        </p:nvSpPr>
        <p:spPr>
          <a:xfrm>
            <a:off x="0" y="1971586"/>
            <a:ext cx="9144000"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300"/>
              <a:buFont typeface="Arial"/>
              <a:buNone/>
            </a:pPr>
            <a:r>
              <a:rPr lang="es-ES" sz="3200" b="1" dirty="0">
                <a:solidFill>
                  <a:srgbClr val="FF6600"/>
                </a:solidFill>
                <a:latin typeface="Josefin Sans" pitchFamily="2" charset="0"/>
                <a:cs typeface="Arial" panose="020B0604020202020204" pitchFamily="34" charset="0"/>
                <a:sym typeface="Calibri"/>
              </a:rPr>
              <a:t>ÁNGELES INVERSIONISTAS</a:t>
            </a:r>
            <a:endParaRPr sz="3200" b="1" dirty="0">
              <a:solidFill>
                <a:srgbClr val="FF6600"/>
              </a:solidFill>
              <a:latin typeface="Josefin Sans" pitchFamily="2" charset="0"/>
              <a:cs typeface="Arial" panose="020B0604020202020204" pitchFamily="34" charset="0"/>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pic>
        <p:nvPicPr>
          <p:cNvPr id="870" name="Google Shape;870;p64"/>
          <p:cNvPicPr preferRelativeResize="0"/>
          <p:nvPr/>
        </p:nvPicPr>
        <p:blipFill rotWithShape="1">
          <a:blip r:embed="rId3">
            <a:alphaModFix/>
          </a:blip>
          <a:srcRect/>
          <a:stretch/>
        </p:blipFill>
        <p:spPr>
          <a:xfrm>
            <a:off x="272956" y="354841"/>
            <a:ext cx="6237025" cy="3821373"/>
          </a:xfrm>
          <a:prstGeom prst="rect">
            <a:avLst/>
          </a:prstGeom>
          <a:noFill/>
          <a:ln>
            <a:noFill/>
          </a:ln>
        </p:spPr>
      </p:pic>
      <p:pic>
        <p:nvPicPr>
          <p:cNvPr id="5124" name="Picture 4" descr="Accredited Venture Fund - Ángeles Inversionistas - Gust">
            <a:extLst>
              <a:ext uri="{FF2B5EF4-FFF2-40B4-BE49-F238E27FC236}">
                <a16:creationId xmlns:a16="http://schemas.microsoft.com/office/drawing/2014/main" id="{9F80013E-0C87-48E3-9793-52DEB9DBCA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1656" y="119396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pic>
        <p:nvPicPr>
          <p:cNvPr id="878" name="Google Shape;878;p65"/>
          <p:cNvPicPr preferRelativeResize="0"/>
          <p:nvPr/>
        </p:nvPicPr>
        <p:blipFill rotWithShape="1">
          <a:blip r:embed="rId3">
            <a:alphaModFix/>
          </a:blip>
          <a:srcRect/>
          <a:stretch/>
        </p:blipFill>
        <p:spPr>
          <a:xfrm>
            <a:off x="-270984" y="-488440"/>
            <a:ext cx="217898" cy="36000"/>
          </a:xfrm>
          <a:prstGeom prst="rect">
            <a:avLst/>
          </a:prstGeom>
          <a:noFill/>
          <a:ln>
            <a:noFill/>
          </a:ln>
        </p:spPr>
      </p:pic>
      <p:pic>
        <p:nvPicPr>
          <p:cNvPr id="13" name="Google Shape;886;p65">
            <a:extLst>
              <a:ext uri="{FF2B5EF4-FFF2-40B4-BE49-F238E27FC236}">
                <a16:creationId xmlns:a16="http://schemas.microsoft.com/office/drawing/2014/main" id="{A7BFF0C1-DB23-4468-8D35-8F6654565CF5}"/>
              </a:ext>
            </a:extLst>
          </p:cNvPr>
          <p:cNvPicPr preferRelativeResize="0"/>
          <p:nvPr/>
        </p:nvPicPr>
        <p:blipFill rotWithShape="1">
          <a:blip r:embed="rId4">
            <a:alphaModFix/>
          </a:blip>
          <a:srcRect/>
          <a:stretch/>
        </p:blipFill>
        <p:spPr>
          <a:xfrm>
            <a:off x="2859207" y="450375"/>
            <a:ext cx="6141492" cy="3896436"/>
          </a:xfrm>
          <a:prstGeom prst="rect">
            <a:avLst/>
          </a:prstGeom>
          <a:noFill/>
          <a:ln>
            <a:noFill/>
          </a:ln>
        </p:spPr>
      </p:pic>
      <p:pic>
        <p:nvPicPr>
          <p:cNvPr id="15" name="Picture 2" descr="Ángeles Inversionistas - Endeavor Colombia">
            <a:extLst>
              <a:ext uri="{FF2B5EF4-FFF2-40B4-BE49-F238E27FC236}">
                <a16:creationId xmlns:a16="http://schemas.microsoft.com/office/drawing/2014/main" id="{AE4A5C6F-0C15-4D44-B30F-92F458A136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301" y="1753843"/>
            <a:ext cx="2579001" cy="12895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cxnSp>
        <p:nvCxnSpPr>
          <p:cNvPr id="898" name="Google Shape;898;p66"/>
          <p:cNvCxnSpPr/>
          <p:nvPr/>
        </p:nvCxnSpPr>
        <p:spPr>
          <a:xfrm>
            <a:off x="6733225" y="4394825"/>
            <a:ext cx="0" cy="509700"/>
          </a:xfrm>
          <a:prstGeom prst="straightConnector1">
            <a:avLst/>
          </a:prstGeom>
          <a:noFill/>
          <a:ln w="9525" cap="flat" cmpd="sng">
            <a:solidFill>
              <a:schemeClr val="lt1"/>
            </a:solidFill>
            <a:prstDash val="solid"/>
            <a:round/>
            <a:headEnd type="none" w="sm" len="sm"/>
            <a:tailEnd type="none" w="sm" len="sm"/>
          </a:ln>
        </p:spPr>
      </p:cxnSp>
      <p:pic>
        <p:nvPicPr>
          <p:cNvPr id="900" name="Google Shape;900;p66"/>
          <p:cNvPicPr preferRelativeResize="0"/>
          <p:nvPr/>
        </p:nvPicPr>
        <p:blipFill rotWithShape="1">
          <a:blip r:embed="rId3">
            <a:alphaModFix/>
          </a:blip>
          <a:srcRect/>
          <a:stretch/>
        </p:blipFill>
        <p:spPr>
          <a:xfrm>
            <a:off x="-424859" y="186390"/>
            <a:ext cx="217898" cy="36000"/>
          </a:xfrm>
          <a:prstGeom prst="rect">
            <a:avLst/>
          </a:prstGeom>
          <a:noFill/>
          <a:ln>
            <a:noFill/>
          </a:ln>
        </p:spPr>
      </p:pic>
      <p:pic>
        <p:nvPicPr>
          <p:cNvPr id="901" name="Google Shape;901;p66"/>
          <p:cNvPicPr preferRelativeResize="0"/>
          <p:nvPr/>
        </p:nvPicPr>
        <p:blipFill rotWithShape="1">
          <a:blip r:embed="rId4">
            <a:alphaModFix/>
          </a:blip>
          <a:srcRect/>
          <a:stretch/>
        </p:blipFill>
        <p:spPr>
          <a:xfrm>
            <a:off x="245203" y="536632"/>
            <a:ext cx="6578678" cy="3414396"/>
          </a:xfrm>
          <a:prstGeom prst="rect">
            <a:avLst/>
          </a:prstGeom>
          <a:noFill/>
          <a:ln>
            <a:noFill/>
          </a:ln>
        </p:spPr>
      </p:pic>
      <p:pic>
        <p:nvPicPr>
          <p:cNvPr id="14" name="Picture 2" descr="Qué son los Ángeles Inversionistas?">
            <a:extLst>
              <a:ext uri="{FF2B5EF4-FFF2-40B4-BE49-F238E27FC236}">
                <a16:creationId xmlns:a16="http://schemas.microsoft.com/office/drawing/2014/main" id="{AF4B07CD-99A0-447A-A5BA-AA3A897CE9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1649" y="1847716"/>
            <a:ext cx="2129051" cy="1448068"/>
          </a:xfrm>
          <a:prstGeom prst="rect">
            <a:avLst/>
          </a:prstGeom>
          <a:solidFill>
            <a:schemeClr val="bg1"/>
          </a:solid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pic>
        <p:nvPicPr>
          <p:cNvPr id="906" name="Google Shape;906;p67"/>
          <p:cNvPicPr preferRelativeResize="0"/>
          <p:nvPr/>
        </p:nvPicPr>
        <p:blipFill rotWithShape="1">
          <a:blip r:embed="rId3">
            <a:alphaModFix/>
          </a:blip>
          <a:srcRect/>
          <a:stretch/>
        </p:blipFill>
        <p:spPr>
          <a:xfrm>
            <a:off x="-170916" y="0"/>
            <a:ext cx="3234519" cy="4106224"/>
          </a:xfrm>
          <a:prstGeom prst="rect">
            <a:avLst/>
          </a:prstGeom>
          <a:noFill/>
          <a:ln>
            <a:noFill/>
          </a:ln>
        </p:spPr>
      </p:pic>
      <p:pic>
        <p:nvPicPr>
          <p:cNvPr id="916" name="Google Shape;916;p67"/>
          <p:cNvPicPr preferRelativeResize="0"/>
          <p:nvPr/>
        </p:nvPicPr>
        <p:blipFill rotWithShape="1">
          <a:blip r:embed="rId4">
            <a:alphaModFix/>
          </a:blip>
          <a:srcRect/>
          <a:stretch/>
        </p:blipFill>
        <p:spPr>
          <a:xfrm>
            <a:off x="-279865" y="95483"/>
            <a:ext cx="217898" cy="36000"/>
          </a:xfrm>
          <a:prstGeom prst="rect">
            <a:avLst/>
          </a:prstGeom>
          <a:noFill/>
          <a:ln>
            <a:noFill/>
          </a:ln>
        </p:spPr>
      </p:pic>
      <p:sp>
        <p:nvSpPr>
          <p:cNvPr id="917" name="Google Shape;917;p67"/>
          <p:cNvSpPr/>
          <p:nvPr/>
        </p:nvSpPr>
        <p:spPr>
          <a:xfrm>
            <a:off x="2743200" y="2053112"/>
            <a:ext cx="6400800" cy="102876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s-ES" sz="3200" b="1" dirty="0">
                <a:solidFill>
                  <a:srgbClr val="FF6600"/>
                </a:solidFill>
                <a:latin typeface="Josefin Sans" pitchFamily="2" charset="0"/>
                <a:cs typeface="Arial" panose="020B0604020202020204" pitchFamily="34" charset="0"/>
                <a:sym typeface="Calibri"/>
              </a:rPr>
              <a:t>Plataformas crowdfunding – Industria creativa y otros</a:t>
            </a:r>
            <a:endParaRPr sz="3200" b="1" dirty="0">
              <a:solidFill>
                <a:srgbClr val="FF6600"/>
              </a:solidFill>
              <a:latin typeface="Josefin Sans" pitchFamily="2" charset="0"/>
              <a:cs typeface="Arial" panose="020B0604020202020204" pitchFamily="34" charset="0"/>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4" name="Google Shape;164;p30"/>
          <p:cNvSpPr txBox="1"/>
          <p:nvPr/>
        </p:nvSpPr>
        <p:spPr>
          <a:xfrm>
            <a:off x="436791" y="1043122"/>
            <a:ext cx="438455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165" name="Google Shape;165;p30"/>
          <p:cNvSpPr/>
          <p:nvPr/>
        </p:nvSpPr>
        <p:spPr>
          <a:xfrm>
            <a:off x="442399" y="1306077"/>
            <a:ext cx="4572000" cy="1169551"/>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Reconocimiento otorgado por importantes líderes de diferentes sectores y por el público, a los conceptos más innovadores a nivel empresarial en el país, fomentando la generación de conocimiento y de mejores prácticas en esta temática.</a:t>
            </a:r>
            <a:endParaRPr sz="1400" b="0" i="0" u="none" strike="noStrike" cap="none" dirty="0">
              <a:latin typeface="Josefin Sans" pitchFamily="2" charset="0"/>
              <a:ea typeface="Arial"/>
              <a:cs typeface="Arial"/>
              <a:sym typeface="Arial"/>
            </a:endParaRPr>
          </a:p>
        </p:txBody>
      </p:sp>
      <p:sp>
        <p:nvSpPr>
          <p:cNvPr id="166" name="Google Shape;166;p30"/>
          <p:cNvSpPr/>
          <p:nvPr/>
        </p:nvSpPr>
        <p:spPr>
          <a:xfrm>
            <a:off x="435223" y="2475628"/>
            <a:ext cx="2839696" cy="184665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6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Comunicaciones Medios y</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Alta tecnología</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Productos y servicios de consumo</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Recursos Energéticos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Responsabilidad Social</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Servicios financieros</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err="1">
                <a:latin typeface="Josefin Sans" pitchFamily="2" charset="0"/>
                <a:ea typeface="Arial"/>
                <a:cs typeface="Arial"/>
                <a:sym typeface="Arial"/>
              </a:rPr>
              <a:t>Start</a:t>
            </a:r>
            <a:r>
              <a:rPr lang="es-ES" sz="1400" b="0" i="0" u="none" strike="noStrike" cap="none" dirty="0">
                <a:latin typeface="Josefin Sans" pitchFamily="2" charset="0"/>
                <a:ea typeface="Arial"/>
                <a:cs typeface="Arial"/>
                <a:sym typeface="Arial"/>
              </a:rPr>
              <a:t> up/emprendimientos</a:t>
            </a:r>
            <a:endParaRPr sz="1400" b="0" i="0" u="none" strike="noStrike" cap="none" dirty="0">
              <a:latin typeface="Josefin Sans" pitchFamily="2" charset="0"/>
              <a:ea typeface="Arial"/>
              <a:cs typeface="Arial"/>
              <a:sym typeface="Arial"/>
            </a:endParaRPr>
          </a:p>
        </p:txBody>
      </p:sp>
      <p:sp>
        <p:nvSpPr>
          <p:cNvPr id="167" name="Google Shape;167;p30"/>
          <p:cNvSpPr/>
          <p:nvPr/>
        </p:nvSpPr>
        <p:spPr>
          <a:xfrm>
            <a:off x="3297220" y="2491581"/>
            <a:ext cx="4572000" cy="1200329"/>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6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Podrán participar Micro, Pequeñas y Medianas Empresas, clasificadas de acuerdo al Decreto 957 de 2019, bajo los ítems ingresos ordinarios anuales</a:t>
            </a: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latin typeface="Arial"/>
              <a:ea typeface="Arial"/>
              <a:cs typeface="Arial"/>
              <a:sym typeface="Arial"/>
            </a:endParaRPr>
          </a:p>
        </p:txBody>
      </p:sp>
      <p:sp>
        <p:nvSpPr>
          <p:cNvPr id="168" name="Google Shape;168;p30"/>
          <p:cNvSpPr/>
          <p:nvPr/>
        </p:nvSpPr>
        <p:spPr>
          <a:xfrm>
            <a:off x="3274919" y="3645179"/>
            <a:ext cx="4660250" cy="67710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 </a:t>
            </a:r>
            <a:r>
              <a:rPr lang="es-ES" sz="1400" b="0" i="0" u="none" strike="noStrike" cap="none" dirty="0">
                <a:latin typeface="Josefin Sans" pitchFamily="2" charset="0"/>
                <a:ea typeface="Arial"/>
                <a:cs typeface="Arial"/>
                <a:sym typeface="Arial"/>
              </a:rPr>
              <a:t>Asesoría técnica, Talleres Especializados, contactos </a:t>
            </a:r>
            <a:endParaRPr sz="1400" b="0" i="0" u="none" strike="noStrike" cap="none" dirty="0">
              <a:latin typeface="Josefin Sans" pitchFamily="2" charset="0"/>
              <a:ea typeface="Arial"/>
              <a:cs typeface="Arial"/>
              <a:sym typeface="Arial"/>
            </a:endParaRPr>
          </a:p>
        </p:txBody>
      </p:sp>
      <p:sp>
        <p:nvSpPr>
          <p:cNvPr id="169" name="Google Shape;169;p30"/>
          <p:cNvSpPr/>
          <p:nvPr/>
        </p:nvSpPr>
        <p:spPr>
          <a:xfrm>
            <a:off x="6570950" y="1497845"/>
            <a:ext cx="1485900" cy="57708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50"/>
              <a:buFont typeface="Arial"/>
              <a:buNone/>
            </a:pPr>
            <a:r>
              <a:rPr lang="es-ES" sz="1050" b="0" i="0" u="none" strike="noStrike" cap="none" dirty="0">
                <a:latin typeface="Arial"/>
                <a:ea typeface="Arial"/>
                <a:cs typeface="Arial"/>
                <a:sym typeface="Arial"/>
              </a:rPr>
              <a:t>PREMIO ACCENTURE A LA</a:t>
            </a:r>
            <a:endParaRPr sz="1400" b="0" i="0"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es-ES" sz="1050" b="0" i="0" u="none" strike="noStrike" cap="none" dirty="0">
                <a:latin typeface="Arial"/>
                <a:ea typeface="Arial"/>
                <a:cs typeface="Arial"/>
                <a:sym typeface="Arial"/>
              </a:rPr>
              <a:t>INNOVACIÓN</a:t>
            </a:r>
            <a:endParaRPr sz="1050" b="0" i="0" u="none" strike="noStrike" cap="none" dirty="0">
              <a:latin typeface="Arial"/>
              <a:ea typeface="Arial"/>
              <a:cs typeface="Arial"/>
              <a:sym typeface="Arial"/>
            </a:endParaRPr>
          </a:p>
        </p:txBody>
      </p:sp>
      <p:pic>
        <p:nvPicPr>
          <p:cNvPr id="170" name="Google Shape;170;p30"/>
          <p:cNvPicPr preferRelativeResize="0"/>
          <p:nvPr/>
        </p:nvPicPr>
        <p:blipFill rotWithShape="1">
          <a:blip r:embed="rId3">
            <a:alphaModFix/>
          </a:blip>
          <a:srcRect/>
          <a:stretch/>
        </p:blipFill>
        <p:spPr>
          <a:xfrm>
            <a:off x="5136080" y="1339573"/>
            <a:ext cx="1313189" cy="821531"/>
          </a:xfrm>
          <a:prstGeom prst="rect">
            <a:avLst/>
          </a:prstGeom>
          <a:noFill/>
          <a:ln>
            <a:noFill/>
          </a:ln>
        </p:spPr>
      </p:pic>
      <p:sp>
        <p:nvSpPr>
          <p:cNvPr id="10" name="CuadroTexto 9">
            <a:extLst>
              <a:ext uri="{FF2B5EF4-FFF2-40B4-BE49-F238E27FC236}">
                <a16:creationId xmlns:a16="http://schemas.microsoft.com/office/drawing/2014/main" id="{743ED1E1-1802-4149-B3BC-B22C43DE2184}"/>
              </a:ext>
            </a:extLst>
          </p:cNvPr>
          <p:cNvSpPr txBox="1"/>
          <p:nvPr/>
        </p:nvSpPr>
        <p:spPr>
          <a:xfrm>
            <a:off x="0" y="18538"/>
            <a:ext cx="8341433" cy="1077218"/>
          </a:xfrm>
          <a:prstGeom prst="rect">
            <a:avLst/>
          </a:prstGeom>
          <a:noFill/>
        </p:spPr>
        <p:txBody>
          <a:bodyPr wrap="square" rtlCol="0">
            <a:spAutoFit/>
          </a:bodyPr>
          <a:lstStyle>
            <a:defPPr>
              <a:defRPr lang="es-ES"/>
            </a:defPPr>
            <a:lvl1pPr>
              <a:defRPr sz="2000" b="1">
                <a:solidFill>
                  <a:srgbClr val="E8E6E8"/>
                </a:solidFill>
                <a:latin typeface="Calibri"/>
                <a:cs typeface="Calibri"/>
              </a:defRPr>
            </a:lvl1pPr>
          </a:lstStyle>
          <a:p>
            <a:pPr algn="ctr"/>
            <a:r>
              <a:rPr lang="it-IT" sz="3200" dirty="0">
                <a:solidFill>
                  <a:schemeClr val="bg1"/>
                </a:solidFill>
                <a:latin typeface="Josefin Sans" pitchFamily="2" charset="0"/>
                <a:cs typeface="Arial" panose="020B0604020202020204" pitchFamily="34" charset="0"/>
                <a:sym typeface="Arial"/>
              </a:rPr>
              <a:t>PREMIO ACCENTURE A LA INNOVACION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pic>
        <p:nvPicPr>
          <p:cNvPr id="931" name="Google Shape;931;p68"/>
          <p:cNvPicPr preferRelativeResize="0"/>
          <p:nvPr/>
        </p:nvPicPr>
        <p:blipFill rotWithShape="1">
          <a:blip r:embed="rId3">
            <a:alphaModFix/>
          </a:blip>
          <a:srcRect/>
          <a:stretch/>
        </p:blipFill>
        <p:spPr>
          <a:xfrm>
            <a:off x="497502" y="-279932"/>
            <a:ext cx="217898" cy="36000"/>
          </a:xfrm>
          <a:prstGeom prst="rect">
            <a:avLst/>
          </a:prstGeom>
          <a:noFill/>
          <a:ln>
            <a:noFill/>
          </a:ln>
        </p:spPr>
      </p:pic>
      <p:pic>
        <p:nvPicPr>
          <p:cNvPr id="932" name="Google Shape;932;p68"/>
          <p:cNvPicPr preferRelativeResize="0"/>
          <p:nvPr/>
        </p:nvPicPr>
        <p:blipFill rotWithShape="1">
          <a:blip r:embed="rId4">
            <a:alphaModFix/>
          </a:blip>
          <a:srcRect/>
          <a:stretch/>
        </p:blipFill>
        <p:spPr>
          <a:xfrm>
            <a:off x="2934269" y="996287"/>
            <a:ext cx="6086901" cy="2756847"/>
          </a:xfrm>
          <a:prstGeom prst="rect">
            <a:avLst/>
          </a:prstGeom>
          <a:noFill/>
          <a:ln>
            <a:noFill/>
          </a:ln>
        </p:spPr>
      </p:pic>
      <p:pic>
        <p:nvPicPr>
          <p:cNvPr id="14" name="Imagen 13">
            <a:extLst>
              <a:ext uri="{FF2B5EF4-FFF2-40B4-BE49-F238E27FC236}">
                <a16:creationId xmlns:a16="http://schemas.microsoft.com/office/drawing/2014/main" id="{F5BC7691-4318-435C-9CB1-59F42E4305E4}"/>
              </a:ext>
            </a:extLst>
          </p:cNvPr>
          <p:cNvPicPr>
            <a:picLocks noChangeAspect="1"/>
          </p:cNvPicPr>
          <p:nvPr/>
        </p:nvPicPr>
        <p:blipFill>
          <a:blip r:embed="rId5"/>
          <a:stretch>
            <a:fillRect/>
          </a:stretch>
        </p:blipFill>
        <p:spPr>
          <a:xfrm>
            <a:off x="715400" y="3006215"/>
            <a:ext cx="2093439" cy="1706699"/>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pic>
        <p:nvPicPr>
          <p:cNvPr id="14" name="Google Shape;1004;p73">
            <a:extLst>
              <a:ext uri="{FF2B5EF4-FFF2-40B4-BE49-F238E27FC236}">
                <a16:creationId xmlns:a16="http://schemas.microsoft.com/office/drawing/2014/main" id="{7A808565-2789-4281-99F5-BDB4AF0C6D25}"/>
              </a:ext>
            </a:extLst>
          </p:cNvPr>
          <p:cNvPicPr preferRelativeResize="0"/>
          <p:nvPr/>
        </p:nvPicPr>
        <p:blipFill rotWithShape="1">
          <a:blip r:embed="rId3">
            <a:alphaModFix/>
          </a:blip>
          <a:srcRect l="17463" b="2353"/>
          <a:stretch/>
        </p:blipFill>
        <p:spPr>
          <a:xfrm>
            <a:off x="0" y="-24950"/>
            <a:ext cx="9144000" cy="5168450"/>
          </a:xfrm>
          <a:prstGeom prst="rect">
            <a:avLst/>
          </a:prstGeom>
          <a:noFill/>
          <a:ln>
            <a:noFill/>
          </a:ln>
        </p:spPr>
      </p:pic>
      <p:pic>
        <p:nvPicPr>
          <p:cNvPr id="947" name="Google Shape;947;p69"/>
          <p:cNvPicPr preferRelativeResize="0"/>
          <p:nvPr/>
        </p:nvPicPr>
        <p:blipFill rotWithShape="1">
          <a:blip r:embed="rId4">
            <a:alphaModFix/>
          </a:blip>
          <a:srcRect/>
          <a:stretch/>
        </p:blipFill>
        <p:spPr>
          <a:xfrm>
            <a:off x="-359897" y="-24950"/>
            <a:ext cx="148807" cy="36000"/>
          </a:xfrm>
          <a:prstGeom prst="rect">
            <a:avLst/>
          </a:prstGeom>
          <a:noFill/>
          <a:ln>
            <a:noFill/>
          </a:ln>
        </p:spPr>
      </p:pic>
      <p:pic>
        <p:nvPicPr>
          <p:cNvPr id="948" name="Google Shape;948;p69"/>
          <p:cNvPicPr preferRelativeResize="0"/>
          <p:nvPr/>
        </p:nvPicPr>
        <p:blipFill rotWithShape="1">
          <a:blip r:embed="rId5">
            <a:alphaModFix/>
          </a:blip>
          <a:srcRect/>
          <a:stretch/>
        </p:blipFill>
        <p:spPr>
          <a:xfrm>
            <a:off x="147047" y="1422753"/>
            <a:ext cx="164788" cy="38100"/>
          </a:xfrm>
          <a:prstGeom prst="rect">
            <a:avLst/>
          </a:prstGeom>
          <a:noFill/>
          <a:ln>
            <a:noFill/>
          </a:ln>
        </p:spPr>
      </p:pic>
      <p:pic>
        <p:nvPicPr>
          <p:cNvPr id="949" name="Google Shape;949;p69"/>
          <p:cNvPicPr preferRelativeResize="0"/>
          <p:nvPr/>
        </p:nvPicPr>
        <p:blipFill rotWithShape="1">
          <a:blip r:embed="rId6">
            <a:alphaModFix/>
          </a:blip>
          <a:srcRect/>
          <a:stretch/>
        </p:blipFill>
        <p:spPr>
          <a:xfrm>
            <a:off x="665556" y="1103220"/>
            <a:ext cx="5856688" cy="324018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pic>
        <p:nvPicPr>
          <p:cNvPr id="15" name="Google Shape;939;p69">
            <a:extLst>
              <a:ext uri="{FF2B5EF4-FFF2-40B4-BE49-F238E27FC236}">
                <a16:creationId xmlns:a16="http://schemas.microsoft.com/office/drawing/2014/main" id="{25DA0554-04CF-4388-9E9E-21DB8CC583C4}"/>
              </a:ext>
            </a:extLst>
          </p:cNvPr>
          <p:cNvPicPr preferRelativeResize="0"/>
          <p:nvPr/>
        </p:nvPicPr>
        <p:blipFill rotWithShape="1">
          <a:blip r:embed="rId3">
            <a:alphaModFix/>
          </a:blip>
          <a:srcRect/>
          <a:stretch/>
        </p:blipFill>
        <p:spPr>
          <a:xfrm>
            <a:off x="0" y="0"/>
            <a:ext cx="9143990" cy="5143500"/>
          </a:xfrm>
          <a:prstGeom prst="rect">
            <a:avLst/>
          </a:prstGeom>
          <a:noFill/>
          <a:ln>
            <a:noFill/>
          </a:ln>
        </p:spPr>
      </p:pic>
      <p:pic>
        <p:nvPicPr>
          <p:cNvPr id="963" name="Google Shape;963;p70"/>
          <p:cNvPicPr preferRelativeResize="0"/>
          <p:nvPr/>
        </p:nvPicPr>
        <p:blipFill rotWithShape="1">
          <a:blip r:embed="rId4">
            <a:alphaModFix/>
          </a:blip>
          <a:srcRect/>
          <a:stretch/>
        </p:blipFill>
        <p:spPr>
          <a:xfrm>
            <a:off x="1764284" y="-387836"/>
            <a:ext cx="217898" cy="36000"/>
          </a:xfrm>
          <a:prstGeom prst="rect">
            <a:avLst/>
          </a:prstGeom>
          <a:noFill/>
          <a:ln>
            <a:noFill/>
          </a:ln>
        </p:spPr>
      </p:pic>
      <p:pic>
        <p:nvPicPr>
          <p:cNvPr id="964" name="Google Shape;964;p70"/>
          <p:cNvPicPr preferRelativeResize="0"/>
          <p:nvPr/>
        </p:nvPicPr>
        <p:blipFill rotWithShape="1">
          <a:blip r:embed="rId5">
            <a:alphaModFix/>
          </a:blip>
          <a:srcRect/>
          <a:stretch/>
        </p:blipFill>
        <p:spPr>
          <a:xfrm>
            <a:off x="2271228" y="1059867"/>
            <a:ext cx="241300" cy="38100"/>
          </a:xfrm>
          <a:prstGeom prst="rect">
            <a:avLst/>
          </a:prstGeom>
          <a:noFill/>
          <a:ln>
            <a:noFill/>
          </a:ln>
        </p:spPr>
      </p:pic>
      <p:pic>
        <p:nvPicPr>
          <p:cNvPr id="965" name="Google Shape;965;p70"/>
          <p:cNvPicPr preferRelativeResize="0"/>
          <p:nvPr/>
        </p:nvPicPr>
        <p:blipFill rotWithShape="1">
          <a:blip r:embed="rId6">
            <a:alphaModFix/>
          </a:blip>
          <a:srcRect/>
          <a:stretch/>
        </p:blipFill>
        <p:spPr>
          <a:xfrm>
            <a:off x="3294059" y="935929"/>
            <a:ext cx="5695875" cy="2921268"/>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pic>
        <p:nvPicPr>
          <p:cNvPr id="13" name="Google Shape;1004;p73">
            <a:extLst>
              <a:ext uri="{FF2B5EF4-FFF2-40B4-BE49-F238E27FC236}">
                <a16:creationId xmlns:a16="http://schemas.microsoft.com/office/drawing/2014/main" id="{2039F06A-14A4-40D2-96E4-721EAB287A84}"/>
              </a:ext>
            </a:extLst>
          </p:cNvPr>
          <p:cNvPicPr preferRelativeResize="0"/>
          <p:nvPr/>
        </p:nvPicPr>
        <p:blipFill rotWithShape="1">
          <a:blip r:embed="rId3">
            <a:alphaModFix/>
          </a:blip>
          <a:srcRect/>
          <a:stretch/>
        </p:blipFill>
        <p:spPr>
          <a:xfrm>
            <a:off x="-1" y="0"/>
            <a:ext cx="9144001" cy="5143500"/>
          </a:xfrm>
          <a:prstGeom prst="rect">
            <a:avLst/>
          </a:prstGeom>
          <a:noFill/>
          <a:ln>
            <a:noFill/>
          </a:ln>
        </p:spPr>
      </p:pic>
      <p:pic>
        <p:nvPicPr>
          <p:cNvPr id="979" name="Google Shape;979;p71"/>
          <p:cNvPicPr preferRelativeResize="0"/>
          <p:nvPr/>
        </p:nvPicPr>
        <p:blipFill rotWithShape="1">
          <a:blip r:embed="rId4">
            <a:alphaModFix/>
          </a:blip>
          <a:srcRect/>
          <a:stretch/>
        </p:blipFill>
        <p:spPr>
          <a:xfrm>
            <a:off x="497502" y="-279932"/>
            <a:ext cx="217898" cy="36000"/>
          </a:xfrm>
          <a:prstGeom prst="rect">
            <a:avLst/>
          </a:prstGeom>
          <a:noFill/>
          <a:ln>
            <a:noFill/>
          </a:ln>
        </p:spPr>
      </p:pic>
      <p:pic>
        <p:nvPicPr>
          <p:cNvPr id="980" name="Google Shape;980;p71"/>
          <p:cNvPicPr preferRelativeResize="0"/>
          <p:nvPr/>
        </p:nvPicPr>
        <p:blipFill rotWithShape="1">
          <a:blip r:embed="rId5">
            <a:alphaModFix/>
          </a:blip>
          <a:srcRect/>
          <a:stretch/>
        </p:blipFill>
        <p:spPr>
          <a:xfrm>
            <a:off x="-1" y="989731"/>
            <a:ext cx="5650173" cy="3009063"/>
          </a:xfrm>
          <a:prstGeom prst="rect">
            <a:avLst/>
          </a:prstGeom>
          <a:noFill/>
          <a:ln>
            <a:noFill/>
          </a:ln>
        </p:spPr>
      </p:pic>
      <p:pic>
        <p:nvPicPr>
          <p:cNvPr id="3" name="Imagen 2">
            <a:extLst>
              <a:ext uri="{FF2B5EF4-FFF2-40B4-BE49-F238E27FC236}">
                <a16:creationId xmlns:a16="http://schemas.microsoft.com/office/drawing/2014/main" id="{BDD61644-0903-4281-9924-4B8197F8BD39}"/>
              </a:ext>
            </a:extLst>
          </p:cNvPr>
          <p:cNvPicPr>
            <a:picLocks noChangeAspect="1"/>
          </p:cNvPicPr>
          <p:nvPr/>
        </p:nvPicPr>
        <p:blipFill>
          <a:blip r:embed="rId6"/>
          <a:stretch>
            <a:fillRect/>
          </a:stretch>
        </p:blipFill>
        <p:spPr>
          <a:xfrm>
            <a:off x="5890481" y="1569172"/>
            <a:ext cx="3013211" cy="200515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84"/>
        <p:cNvGrpSpPr/>
        <p:nvPr/>
      </p:nvGrpSpPr>
      <p:grpSpPr>
        <a:xfrm>
          <a:off x="0" y="0"/>
          <a:ext cx="0" cy="0"/>
          <a:chOff x="0" y="0"/>
          <a:chExt cx="0" cy="0"/>
        </a:xfrm>
      </p:grpSpPr>
      <p:pic>
        <p:nvPicPr>
          <p:cNvPr id="988" name="Google Shape;988;p72"/>
          <p:cNvPicPr preferRelativeResize="0"/>
          <p:nvPr/>
        </p:nvPicPr>
        <p:blipFill rotWithShape="1">
          <a:blip r:embed="rId3">
            <a:alphaModFix/>
          </a:blip>
          <a:srcRect/>
          <a:stretch/>
        </p:blipFill>
        <p:spPr>
          <a:xfrm>
            <a:off x="887500" y="-251412"/>
            <a:ext cx="217898" cy="36000"/>
          </a:xfrm>
          <a:prstGeom prst="rect">
            <a:avLst/>
          </a:prstGeom>
          <a:noFill/>
          <a:ln>
            <a:noFill/>
          </a:ln>
        </p:spPr>
      </p:pic>
      <p:pic>
        <p:nvPicPr>
          <p:cNvPr id="989" name="Google Shape;989;p72"/>
          <p:cNvPicPr preferRelativeResize="0"/>
          <p:nvPr/>
        </p:nvPicPr>
        <p:blipFill rotWithShape="1">
          <a:blip r:embed="rId4">
            <a:alphaModFix/>
          </a:blip>
          <a:srcRect/>
          <a:stretch/>
        </p:blipFill>
        <p:spPr>
          <a:xfrm>
            <a:off x="1394444" y="1196291"/>
            <a:ext cx="241300" cy="38100"/>
          </a:xfrm>
          <a:prstGeom prst="rect">
            <a:avLst/>
          </a:prstGeom>
          <a:noFill/>
          <a:ln>
            <a:noFill/>
          </a:ln>
        </p:spPr>
      </p:pic>
      <p:pic>
        <p:nvPicPr>
          <p:cNvPr id="997" name="Google Shape;997;p72"/>
          <p:cNvPicPr preferRelativeResize="0"/>
          <p:nvPr/>
        </p:nvPicPr>
        <p:blipFill rotWithShape="1">
          <a:blip r:embed="rId5">
            <a:alphaModFix/>
          </a:blip>
          <a:srcRect/>
          <a:stretch/>
        </p:blipFill>
        <p:spPr>
          <a:xfrm>
            <a:off x="3505200" y="1111045"/>
            <a:ext cx="5536071" cy="2592000"/>
          </a:xfrm>
          <a:prstGeom prst="rect">
            <a:avLst/>
          </a:prstGeom>
          <a:noFill/>
          <a:ln>
            <a:noFill/>
          </a:ln>
        </p:spPr>
      </p:pic>
      <p:pic>
        <p:nvPicPr>
          <p:cNvPr id="8194" name="Picture 2" descr="Kukumiku (@kukumikuWeb) / Twitter">
            <a:extLst>
              <a:ext uri="{FF2B5EF4-FFF2-40B4-BE49-F238E27FC236}">
                <a16:creationId xmlns:a16="http://schemas.microsoft.com/office/drawing/2014/main" id="{17F0832F-30A2-4B64-87A0-11197831F6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1819" y="1236070"/>
            <a:ext cx="1847850" cy="2466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pic>
        <p:nvPicPr>
          <p:cNvPr id="1006" name="Google Shape;1006;p73"/>
          <p:cNvPicPr preferRelativeResize="0"/>
          <p:nvPr/>
        </p:nvPicPr>
        <p:blipFill rotWithShape="1">
          <a:blip r:embed="rId3">
            <a:alphaModFix/>
          </a:blip>
          <a:srcRect/>
          <a:stretch/>
        </p:blipFill>
        <p:spPr>
          <a:xfrm>
            <a:off x="-270984" y="-530369"/>
            <a:ext cx="217898" cy="36000"/>
          </a:xfrm>
          <a:prstGeom prst="rect">
            <a:avLst/>
          </a:prstGeom>
          <a:noFill/>
          <a:ln>
            <a:noFill/>
          </a:ln>
        </p:spPr>
      </p:pic>
      <p:pic>
        <p:nvPicPr>
          <p:cNvPr id="1007" name="Google Shape;1007;p73"/>
          <p:cNvPicPr preferRelativeResize="0"/>
          <p:nvPr/>
        </p:nvPicPr>
        <p:blipFill rotWithShape="1">
          <a:blip r:embed="rId4">
            <a:alphaModFix/>
          </a:blip>
          <a:srcRect/>
          <a:stretch/>
        </p:blipFill>
        <p:spPr>
          <a:xfrm>
            <a:off x="235960" y="917334"/>
            <a:ext cx="241300" cy="38100"/>
          </a:xfrm>
          <a:prstGeom prst="rect">
            <a:avLst/>
          </a:prstGeom>
          <a:noFill/>
          <a:ln>
            <a:noFill/>
          </a:ln>
        </p:spPr>
      </p:pic>
      <p:pic>
        <p:nvPicPr>
          <p:cNvPr id="1008" name="Google Shape;1008;p73"/>
          <p:cNvPicPr preferRelativeResize="0"/>
          <p:nvPr/>
        </p:nvPicPr>
        <p:blipFill rotWithShape="1">
          <a:blip r:embed="rId5">
            <a:alphaModFix/>
          </a:blip>
          <a:srcRect/>
          <a:stretch/>
        </p:blipFill>
        <p:spPr>
          <a:xfrm>
            <a:off x="6060682" y="220771"/>
            <a:ext cx="1795840" cy="734663"/>
          </a:xfrm>
          <a:prstGeom prst="rect">
            <a:avLst/>
          </a:prstGeom>
          <a:noFill/>
          <a:ln>
            <a:noFill/>
          </a:ln>
        </p:spPr>
      </p:pic>
      <p:pic>
        <p:nvPicPr>
          <p:cNvPr id="18" name="Google Shape;1004;p73">
            <a:extLst>
              <a:ext uri="{FF2B5EF4-FFF2-40B4-BE49-F238E27FC236}">
                <a16:creationId xmlns:a16="http://schemas.microsoft.com/office/drawing/2014/main" id="{0402E7C0-20FC-4F74-9755-4846CBBEFC45}"/>
              </a:ext>
            </a:extLst>
          </p:cNvPr>
          <p:cNvPicPr preferRelativeResize="0"/>
          <p:nvPr/>
        </p:nvPicPr>
        <p:blipFill rotWithShape="1">
          <a:blip r:embed="rId6">
            <a:alphaModFix/>
          </a:blip>
          <a:srcRect/>
          <a:stretch/>
        </p:blipFill>
        <p:spPr>
          <a:xfrm>
            <a:off x="0" y="0"/>
            <a:ext cx="9143999" cy="5143500"/>
          </a:xfrm>
          <a:prstGeom prst="rect">
            <a:avLst/>
          </a:prstGeom>
          <a:noFill/>
          <a:ln>
            <a:noFill/>
          </a:ln>
        </p:spPr>
      </p:pic>
      <p:sp>
        <p:nvSpPr>
          <p:cNvPr id="19" name="Google Shape;1016;p73">
            <a:extLst>
              <a:ext uri="{FF2B5EF4-FFF2-40B4-BE49-F238E27FC236}">
                <a16:creationId xmlns:a16="http://schemas.microsoft.com/office/drawing/2014/main" id="{E699CC55-4C8A-44B8-BB34-B20984661C2E}"/>
              </a:ext>
            </a:extLst>
          </p:cNvPr>
          <p:cNvSpPr/>
          <p:nvPr/>
        </p:nvSpPr>
        <p:spPr>
          <a:xfrm>
            <a:off x="0" y="1835738"/>
            <a:ext cx="5553075" cy="147202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s-ES" sz="3200" b="1" dirty="0">
                <a:latin typeface="Josefin Sans" pitchFamily="2" charset="0"/>
                <a:cs typeface="Arial" panose="020B0604020202020204" pitchFamily="34" charset="0"/>
                <a:sym typeface="Arial"/>
              </a:rPr>
              <a:t>PROGRAMAS Y AYUDAS DE INSTITUCIONES PÚBLICAS</a:t>
            </a:r>
            <a:endParaRPr sz="3200" b="1" dirty="0">
              <a:latin typeface="Josefin Sans" pitchFamily="2" charset="0"/>
              <a:cs typeface="Arial" panose="020B0604020202020204" pitchFamily="34" charset="0"/>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20"/>
        <p:cNvGrpSpPr/>
        <p:nvPr/>
      </p:nvGrpSpPr>
      <p:grpSpPr>
        <a:xfrm>
          <a:off x="0" y="0"/>
          <a:ext cx="0" cy="0"/>
          <a:chOff x="0" y="0"/>
          <a:chExt cx="0" cy="0"/>
        </a:xfrm>
      </p:grpSpPr>
      <p:pic>
        <p:nvPicPr>
          <p:cNvPr id="1034" name="Google Shape;1034;p74"/>
          <p:cNvPicPr preferRelativeResize="0"/>
          <p:nvPr/>
        </p:nvPicPr>
        <p:blipFill rotWithShape="1">
          <a:blip r:embed="rId3">
            <a:alphaModFix/>
          </a:blip>
          <a:srcRect t="1212"/>
          <a:stretch/>
        </p:blipFill>
        <p:spPr>
          <a:xfrm>
            <a:off x="550326" y="832513"/>
            <a:ext cx="5916436" cy="323389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pic>
        <p:nvPicPr>
          <p:cNvPr id="1047" name="Google Shape;1047;p75"/>
          <p:cNvPicPr preferRelativeResize="0"/>
          <p:nvPr/>
        </p:nvPicPr>
        <p:blipFill rotWithShape="1">
          <a:blip r:embed="rId3">
            <a:alphaModFix/>
          </a:blip>
          <a:srcRect/>
          <a:stretch/>
        </p:blipFill>
        <p:spPr>
          <a:xfrm>
            <a:off x="349547" y="-111691"/>
            <a:ext cx="217898" cy="36000"/>
          </a:xfrm>
          <a:prstGeom prst="rect">
            <a:avLst/>
          </a:prstGeom>
          <a:noFill/>
          <a:ln>
            <a:noFill/>
          </a:ln>
        </p:spPr>
      </p:pic>
      <p:pic>
        <p:nvPicPr>
          <p:cNvPr id="1048" name="Google Shape;1048;p75"/>
          <p:cNvPicPr preferRelativeResize="0"/>
          <p:nvPr/>
        </p:nvPicPr>
        <p:blipFill rotWithShape="1">
          <a:blip r:embed="rId4">
            <a:alphaModFix/>
          </a:blip>
          <a:srcRect/>
          <a:stretch/>
        </p:blipFill>
        <p:spPr>
          <a:xfrm>
            <a:off x="856491" y="1336012"/>
            <a:ext cx="241300" cy="38100"/>
          </a:xfrm>
          <a:prstGeom prst="rect">
            <a:avLst/>
          </a:prstGeom>
          <a:noFill/>
          <a:ln>
            <a:noFill/>
          </a:ln>
        </p:spPr>
      </p:pic>
      <p:pic>
        <p:nvPicPr>
          <p:cNvPr id="1049" name="Google Shape;1049;p75"/>
          <p:cNvPicPr preferRelativeResize="0"/>
          <p:nvPr/>
        </p:nvPicPr>
        <p:blipFill rotWithShape="1">
          <a:blip r:embed="rId5">
            <a:alphaModFix/>
          </a:blip>
          <a:srcRect/>
          <a:stretch/>
        </p:blipFill>
        <p:spPr>
          <a:xfrm>
            <a:off x="278637" y="904380"/>
            <a:ext cx="8586726" cy="3334739"/>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054"/>
        <p:cNvGrpSpPr/>
        <p:nvPr/>
      </p:nvGrpSpPr>
      <p:grpSpPr>
        <a:xfrm>
          <a:off x="0" y="0"/>
          <a:ext cx="0" cy="0"/>
          <a:chOff x="0" y="0"/>
          <a:chExt cx="0" cy="0"/>
        </a:xfrm>
      </p:grpSpPr>
      <p:pic>
        <p:nvPicPr>
          <p:cNvPr id="1067" name="Google Shape;1067;p76"/>
          <p:cNvPicPr preferRelativeResize="0"/>
          <p:nvPr/>
        </p:nvPicPr>
        <p:blipFill rotWithShape="1">
          <a:blip r:embed="rId3">
            <a:alphaModFix/>
          </a:blip>
          <a:srcRect/>
          <a:stretch/>
        </p:blipFill>
        <p:spPr>
          <a:xfrm>
            <a:off x="1049891" y="1031877"/>
            <a:ext cx="6493909" cy="3082923"/>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071"/>
        <p:cNvGrpSpPr/>
        <p:nvPr/>
      </p:nvGrpSpPr>
      <p:grpSpPr>
        <a:xfrm>
          <a:off x="0" y="0"/>
          <a:ext cx="0" cy="0"/>
          <a:chOff x="0" y="0"/>
          <a:chExt cx="0" cy="0"/>
        </a:xfrm>
      </p:grpSpPr>
      <p:sp>
        <p:nvSpPr>
          <p:cNvPr id="1072" name="Google Shape;1072;p77"/>
          <p:cNvSpPr txBox="1"/>
          <p:nvPr/>
        </p:nvSpPr>
        <p:spPr>
          <a:xfrm>
            <a:off x="7626813" y="2164325"/>
            <a:ext cx="2082900" cy="56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990"/>
              <a:buFont typeface="Arial"/>
              <a:buNone/>
            </a:pPr>
            <a:endParaRPr sz="1429" b="1" i="0" u="none" strike="noStrike" cap="none">
              <a:latin typeface="Josefin Sans" pitchFamily="2" charset="0"/>
              <a:ea typeface="Source Sans Pro"/>
              <a:cs typeface="Source Sans Pro"/>
              <a:sym typeface="Source Sans Pro"/>
            </a:endParaRPr>
          </a:p>
        </p:txBody>
      </p:sp>
      <p:pic>
        <p:nvPicPr>
          <p:cNvPr id="1078" name="Google Shape;1078;p77"/>
          <p:cNvPicPr preferRelativeResize="0"/>
          <p:nvPr/>
        </p:nvPicPr>
        <p:blipFill rotWithShape="1">
          <a:blip r:embed="rId3">
            <a:alphaModFix/>
          </a:blip>
          <a:srcRect/>
          <a:stretch/>
        </p:blipFill>
        <p:spPr>
          <a:xfrm>
            <a:off x="531575" y="1686215"/>
            <a:ext cx="3338575" cy="2914402"/>
          </a:xfrm>
          <a:prstGeom prst="rect">
            <a:avLst/>
          </a:prstGeom>
          <a:noFill/>
          <a:ln>
            <a:noFill/>
          </a:ln>
        </p:spPr>
      </p:pic>
      <p:pic>
        <p:nvPicPr>
          <p:cNvPr id="10" name="Google Shape;1073;p77">
            <a:extLst>
              <a:ext uri="{FF2B5EF4-FFF2-40B4-BE49-F238E27FC236}">
                <a16:creationId xmlns:a16="http://schemas.microsoft.com/office/drawing/2014/main" id="{DF86EA0F-D584-4534-AA1D-74C748B20149}"/>
              </a:ext>
            </a:extLst>
          </p:cNvPr>
          <p:cNvPicPr preferRelativeResize="0"/>
          <p:nvPr/>
        </p:nvPicPr>
        <p:blipFill rotWithShape="1">
          <a:blip r:embed="rId4">
            <a:alphaModFix/>
          </a:blip>
          <a:srcRect t="53834"/>
          <a:stretch/>
        </p:blipFill>
        <p:spPr>
          <a:xfrm rot="10800000">
            <a:off x="3473101" y="4703829"/>
            <a:ext cx="1098899" cy="439671"/>
          </a:xfrm>
          <a:prstGeom prst="rect">
            <a:avLst/>
          </a:prstGeom>
          <a:noFill/>
          <a:ln>
            <a:noFill/>
          </a:ln>
        </p:spPr>
      </p:pic>
      <p:pic>
        <p:nvPicPr>
          <p:cNvPr id="9218" name="Picture 2" descr="Spin-off Colombia - Ruta N">
            <a:extLst>
              <a:ext uri="{FF2B5EF4-FFF2-40B4-BE49-F238E27FC236}">
                <a16:creationId xmlns:a16="http://schemas.microsoft.com/office/drawing/2014/main" id="{40CAC128-AA0E-4BDB-A6C2-3341A703E7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2446" y="2240531"/>
            <a:ext cx="4581554" cy="1908981"/>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C9EBA02E-30EB-4E36-84F3-7F982821D225}"/>
              </a:ext>
            </a:extLst>
          </p:cNvPr>
          <p:cNvSpPr txBox="1"/>
          <p:nvPr/>
        </p:nvSpPr>
        <p:spPr>
          <a:xfrm>
            <a:off x="1" y="24222"/>
            <a:ext cx="8305800" cy="1661993"/>
          </a:xfrm>
          <a:prstGeom prst="rect">
            <a:avLst/>
          </a:prstGeom>
          <a:noFill/>
        </p:spPr>
        <p:txBody>
          <a:bodyPr wrap="square" rtlCol="0">
            <a:spAutoFit/>
          </a:bodyPr>
          <a:lstStyle/>
          <a:p>
            <a:pPr algn="ctr"/>
            <a:r>
              <a:rPr lang="es-ES" sz="2800" b="1" dirty="0">
                <a:solidFill>
                  <a:srgbClr val="FF6600"/>
                </a:solidFill>
                <a:latin typeface="Josefin Sans" pitchFamily="2" charset="0"/>
                <a:cs typeface="Arial" panose="020B0604020202020204" pitchFamily="34" charset="0"/>
              </a:rPr>
              <a:t>La convocatoria fortalecimiento y acompañamiento de Spin-Off públicas y privadas en la ciudad de Medellín</a:t>
            </a:r>
          </a:p>
          <a:p>
            <a:endParaRPr lang="es-CO"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7" name="Google Shape;187;p31"/>
          <p:cNvSpPr txBox="1"/>
          <p:nvPr/>
        </p:nvSpPr>
        <p:spPr>
          <a:xfrm>
            <a:off x="0" y="93720"/>
            <a:ext cx="8003381"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2400" b="1" i="0" u="none" strike="noStrike" cap="none" dirty="0">
                <a:solidFill>
                  <a:schemeClr val="bg1"/>
                </a:solidFill>
                <a:latin typeface="Josefin Sans" pitchFamily="2" charset="0"/>
                <a:ea typeface="Calibri"/>
                <a:cs typeface="Calibri"/>
                <a:sym typeface="Calibri"/>
              </a:rPr>
              <a:t>PREMIO NACIONAL INVENTOR COLOMBIANO</a:t>
            </a:r>
            <a:endParaRPr sz="2400" b="0" i="0" u="none" strike="noStrike" cap="none" dirty="0">
              <a:solidFill>
                <a:schemeClr val="bg1"/>
              </a:solidFill>
              <a:latin typeface="Josefin Sans" pitchFamily="2" charset="0"/>
              <a:ea typeface="Arial"/>
              <a:cs typeface="Arial"/>
              <a:sym typeface="Arial"/>
            </a:endParaRPr>
          </a:p>
        </p:txBody>
      </p:sp>
      <p:sp>
        <p:nvSpPr>
          <p:cNvPr id="188" name="Google Shape;188;p31"/>
          <p:cNvSpPr txBox="1"/>
          <p:nvPr/>
        </p:nvSpPr>
        <p:spPr>
          <a:xfrm>
            <a:off x="591283" y="473114"/>
            <a:ext cx="3980717"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Calibri"/>
                <a:cs typeface="Calibri"/>
                <a:sym typeface="Calibri"/>
              </a:rPr>
              <a:t>Objetivo</a:t>
            </a:r>
            <a:endParaRPr sz="1400" b="0" i="0" u="none" strike="noStrike" cap="none" dirty="0">
              <a:latin typeface="Josefin Sans" pitchFamily="2" charset="0"/>
              <a:ea typeface="Arial"/>
              <a:cs typeface="Arial"/>
              <a:sym typeface="Arial"/>
            </a:endParaRPr>
          </a:p>
        </p:txBody>
      </p:sp>
      <p:sp>
        <p:nvSpPr>
          <p:cNvPr id="189" name="Google Shape;189;p31"/>
          <p:cNvSpPr/>
          <p:nvPr/>
        </p:nvSpPr>
        <p:spPr>
          <a:xfrm>
            <a:off x="591283" y="795406"/>
            <a:ext cx="4070620" cy="1384993"/>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Estimular la creatividad de los inventores Colombianos que en la aplicación de sus conocimientos técnicos, científicos e intelectuales hacen una importante contribución de impacto tecnológico, crecimiento económico y mejora de la calidad de vida de las personas.</a:t>
            </a:r>
            <a:endParaRPr sz="1400" b="0" i="0" u="none" strike="noStrike" cap="none" dirty="0">
              <a:latin typeface="Josefin Sans" pitchFamily="2" charset="0"/>
              <a:ea typeface="Calibri"/>
              <a:cs typeface="Calibri"/>
              <a:sym typeface="Calibri"/>
            </a:endParaRPr>
          </a:p>
        </p:txBody>
      </p:sp>
      <p:sp>
        <p:nvSpPr>
          <p:cNvPr id="190" name="Google Shape;190;p31"/>
          <p:cNvSpPr/>
          <p:nvPr/>
        </p:nvSpPr>
        <p:spPr>
          <a:xfrm>
            <a:off x="591283" y="2117468"/>
            <a:ext cx="4070620" cy="162435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Calibri"/>
                <a:cs typeface="Calibri"/>
                <a:sym typeface="Calibri"/>
              </a:rPr>
              <a:t>Categorías</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Calibri"/>
                <a:cs typeface="Calibri"/>
                <a:sym typeface="Calibri"/>
              </a:rPr>
              <a:t>Infantil(6 a 15 Años)</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Calibri"/>
                <a:cs typeface="Calibri"/>
                <a:sym typeface="Calibri"/>
              </a:rPr>
              <a:t>Juvenil(16 a 22Años)</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Calibri"/>
                <a:cs typeface="Calibri"/>
                <a:sym typeface="Calibri"/>
              </a:rPr>
              <a:t>Investigación(docentes e </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Calibri"/>
                <a:cs typeface="Calibri"/>
                <a:sym typeface="Calibri"/>
              </a:rPr>
              <a:t> investigadores Universitarios)</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Calibri"/>
                <a:cs typeface="Calibri"/>
                <a:sym typeface="Calibri"/>
              </a:rPr>
              <a:t>Industria(emprendedores y </a:t>
            </a:r>
            <a:endParaRPr sz="14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Calibri"/>
                <a:cs typeface="Calibri"/>
                <a:sym typeface="Calibri"/>
              </a:rPr>
              <a:t>Empresarios)</a:t>
            </a:r>
            <a:endParaRPr sz="1400" b="0" i="0" u="none" strike="noStrike" cap="none" dirty="0">
              <a:latin typeface="Josefin Sans" pitchFamily="2" charset="0"/>
              <a:ea typeface="Arial"/>
              <a:cs typeface="Arial"/>
              <a:sym typeface="Arial"/>
            </a:endParaRPr>
          </a:p>
        </p:txBody>
      </p:sp>
      <p:sp>
        <p:nvSpPr>
          <p:cNvPr id="191" name="Google Shape;191;p31"/>
          <p:cNvSpPr/>
          <p:nvPr/>
        </p:nvSpPr>
        <p:spPr>
          <a:xfrm>
            <a:off x="591283" y="3741821"/>
            <a:ext cx="4070620" cy="11430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Calibri"/>
                <a:cs typeface="Calibri"/>
                <a:sym typeface="Calibri"/>
              </a:rPr>
              <a:t>Requisitos</a:t>
            </a:r>
            <a:endParaRPr sz="1400" b="0" i="0" u="none" strike="noStrike" cap="none" dirty="0">
              <a:latin typeface="Josefin Sans" pitchFamily="2" charset="0"/>
              <a:ea typeface="Calibri"/>
              <a:cs typeface="Calibri"/>
              <a:sym typeface="Calibri"/>
            </a:endParaRPr>
          </a:p>
          <a:p>
            <a:pPr marL="0" marR="0" lvl="0" indent="0" algn="l"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Podrán concursar personas naturales y jurídicas, de nacionalidad colombiana, comprendidos en las categorías mencionadas, dedicadas a actividades en ciencia y tecnología.</a:t>
            </a:r>
            <a:endParaRPr sz="1400" b="0" i="0" u="none" strike="noStrike" cap="none" dirty="0">
              <a:latin typeface="Josefin Sans" pitchFamily="2" charset="0"/>
              <a:ea typeface="Arial"/>
              <a:cs typeface="Arial"/>
              <a:sym typeface="Arial"/>
            </a:endParaRPr>
          </a:p>
        </p:txBody>
      </p:sp>
      <p:sp>
        <p:nvSpPr>
          <p:cNvPr id="192" name="Google Shape;192;p31"/>
          <p:cNvSpPr/>
          <p:nvPr/>
        </p:nvSpPr>
        <p:spPr>
          <a:xfrm>
            <a:off x="3719026" y="2194935"/>
            <a:ext cx="1846396" cy="7998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Calibri"/>
                <a:cs typeface="Calibri"/>
                <a:sym typeface="Calibri"/>
              </a:rPr>
              <a:t>Premio</a:t>
            </a:r>
            <a:r>
              <a:rPr lang="es-ES" sz="1600" b="1" i="0" u="none" strike="noStrike" cap="none" dirty="0">
                <a:latin typeface="Calibri"/>
                <a:ea typeface="Calibri"/>
                <a:cs typeface="Calibri"/>
                <a:sym typeface="Calibri"/>
              </a:rPr>
              <a:t>: </a:t>
            </a:r>
            <a:r>
              <a:rPr lang="es-ES" sz="1400" b="0" i="0" u="none" strike="noStrike" cap="none" dirty="0">
                <a:latin typeface="Josefin Sans" pitchFamily="2" charset="0"/>
                <a:ea typeface="Calibri"/>
                <a:cs typeface="Calibri"/>
                <a:sym typeface="Calibri"/>
              </a:rPr>
              <a:t>La Patente de la invención </a:t>
            </a:r>
            <a:endParaRPr sz="1400" b="0" i="0" u="none" strike="noStrike" cap="none" dirty="0">
              <a:latin typeface="Josefin Sans" pitchFamily="2" charset="0"/>
              <a:ea typeface="Arial"/>
              <a:cs typeface="Arial"/>
              <a:sym typeface="Arial"/>
            </a:endParaRPr>
          </a:p>
        </p:txBody>
      </p:sp>
      <p:pic>
        <p:nvPicPr>
          <p:cNvPr id="193" name="Google Shape;193;p31"/>
          <p:cNvPicPr preferRelativeResize="0"/>
          <p:nvPr/>
        </p:nvPicPr>
        <p:blipFill rotWithShape="1">
          <a:blip r:embed="rId3">
            <a:alphaModFix/>
          </a:blip>
          <a:srcRect/>
          <a:stretch/>
        </p:blipFill>
        <p:spPr>
          <a:xfrm>
            <a:off x="5036957" y="474930"/>
            <a:ext cx="2959846" cy="1157116"/>
          </a:xfrm>
          <a:prstGeom prst="rect">
            <a:avLst/>
          </a:prstGeom>
          <a:noFill/>
          <a:ln>
            <a:noFill/>
          </a:ln>
        </p:spPr>
      </p:pic>
      <p:pic>
        <p:nvPicPr>
          <p:cNvPr id="9" name="Imagen 8" descr="Logotipo, Icono&#10;&#10;Descripción generada automáticamente">
            <a:extLst>
              <a:ext uri="{FF2B5EF4-FFF2-40B4-BE49-F238E27FC236}">
                <a16:creationId xmlns:a16="http://schemas.microsoft.com/office/drawing/2014/main" id="{EBE08118-192E-428A-B0F4-64426438B385}"/>
              </a:ext>
            </a:extLst>
          </p:cNvPr>
          <p:cNvPicPr>
            <a:picLocks noChangeAspect="1"/>
          </p:cNvPicPr>
          <p:nvPr/>
        </p:nvPicPr>
        <p:blipFill>
          <a:blip r:embed="rId4"/>
          <a:stretch>
            <a:fillRect/>
          </a:stretch>
        </p:blipFill>
        <p:spPr>
          <a:xfrm>
            <a:off x="5565422" y="1696791"/>
            <a:ext cx="1987560" cy="1938826"/>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83"/>
        <p:cNvGrpSpPr/>
        <p:nvPr/>
      </p:nvGrpSpPr>
      <p:grpSpPr>
        <a:xfrm>
          <a:off x="0" y="0"/>
          <a:ext cx="0" cy="0"/>
          <a:chOff x="0" y="0"/>
          <a:chExt cx="0" cy="0"/>
        </a:xfrm>
      </p:grpSpPr>
      <p:pic>
        <p:nvPicPr>
          <p:cNvPr id="1084" name="Google Shape;1084;p78"/>
          <p:cNvPicPr preferRelativeResize="0"/>
          <p:nvPr/>
        </p:nvPicPr>
        <p:blipFill rotWithShape="1">
          <a:blip r:embed="rId3">
            <a:alphaModFix/>
          </a:blip>
          <a:srcRect t="53108"/>
          <a:stretch/>
        </p:blipFill>
        <p:spPr>
          <a:xfrm rot="16200000">
            <a:off x="-335675" y="2391434"/>
            <a:ext cx="1093499" cy="438332"/>
          </a:xfrm>
          <a:prstGeom prst="rect">
            <a:avLst/>
          </a:prstGeom>
          <a:noFill/>
          <a:ln>
            <a:noFill/>
          </a:ln>
        </p:spPr>
      </p:pic>
      <p:pic>
        <p:nvPicPr>
          <p:cNvPr id="1095" name="Google Shape;1095;p78"/>
          <p:cNvPicPr preferRelativeResize="0"/>
          <p:nvPr/>
        </p:nvPicPr>
        <p:blipFill rotWithShape="1">
          <a:blip r:embed="rId4">
            <a:alphaModFix/>
          </a:blip>
          <a:srcRect/>
          <a:stretch/>
        </p:blipFill>
        <p:spPr>
          <a:xfrm>
            <a:off x="5156502" y="1554854"/>
            <a:ext cx="2911341" cy="3312825"/>
          </a:xfrm>
          <a:prstGeom prst="rect">
            <a:avLst/>
          </a:prstGeom>
          <a:noFill/>
          <a:ln>
            <a:noFill/>
          </a:ln>
        </p:spPr>
      </p:pic>
      <p:pic>
        <p:nvPicPr>
          <p:cNvPr id="11266" name="Picture 2" descr="Tito Crissien a Twitter: &amp;quot;Para una economía sostenible le apostamos a la  formación de emprendimientos tipo Spin-Off de base biotecnológica🧫. Junto  a @infocreame los invitamos a ser uno de los 16 elegidos">
            <a:extLst>
              <a:ext uri="{FF2B5EF4-FFF2-40B4-BE49-F238E27FC236}">
                <a16:creationId xmlns:a16="http://schemas.microsoft.com/office/drawing/2014/main" id="{EFAFCA4F-9CB5-4966-B401-1D43A29117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6157" y="1570783"/>
            <a:ext cx="2892685" cy="329689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Servicio Nacional de Aprendizaje | SENA">
            <a:extLst>
              <a:ext uri="{FF2B5EF4-FFF2-40B4-BE49-F238E27FC236}">
                <a16:creationId xmlns:a16="http://schemas.microsoft.com/office/drawing/2014/main" id="{788E413C-3D34-4C24-8FD4-999736281E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9547" y="3219231"/>
            <a:ext cx="1524640" cy="1491058"/>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221E888F-7B88-45DA-9D1F-16955105F9AB}"/>
              </a:ext>
            </a:extLst>
          </p:cNvPr>
          <p:cNvSpPr txBox="1"/>
          <p:nvPr/>
        </p:nvSpPr>
        <p:spPr>
          <a:xfrm>
            <a:off x="430240" y="-6022"/>
            <a:ext cx="7780309" cy="1569660"/>
          </a:xfrm>
          <a:prstGeom prst="rect">
            <a:avLst/>
          </a:prstGeom>
          <a:noFill/>
        </p:spPr>
        <p:txBody>
          <a:bodyPr wrap="square" rtlCol="0">
            <a:spAutoFit/>
          </a:bodyPr>
          <a:lstStyle/>
          <a:p>
            <a:pPr algn="ctr"/>
            <a:r>
              <a:rPr lang="es-ES" sz="2400" b="1" dirty="0">
                <a:solidFill>
                  <a:srgbClr val="FF6600"/>
                </a:solidFill>
                <a:latin typeface="Josefin Sans" pitchFamily="2" charset="0"/>
                <a:cs typeface="Arial" panose="020B0604020202020204" pitchFamily="34" charset="0"/>
              </a:rPr>
              <a:t>Aprovecha la ampliación de la convocatoria para Spin-Off de base biotecnológica y contribuye a consolidar una bioeconomía sostenible a nivel nacional. Inscríbete hasta el 20 de agosto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99"/>
        <p:cNvGrpSpPr/>
        <p:nvPr/>
      </p:nvGrpSpPr>
      <p:grpSpPr>
        <a:xfrm>
          <a:off x="0" y="0"/>
          <a:ext cx="0" cy="0"/>
          <a:chOff x="0" y="0"/>
          <a:chExt cx="0" cy="0"/>
        </a:xfrm>
      </p:grpSpPr>
      <p:pic>
        <p:nvPicPr>
          <p:cNvPr id="1100" name="Google Shape;1100;p79"/>
          <p:cNvPicPr preferRelativeResize="0"/>
          <p:nvPr/>
        </p:nvPicPr>
        <p:blipFill rotWithShape="1">
          <a:blip r:embed="rId3">
            <a:alphaModFix/>
          </a:blip>
          <a:srcRect/>
          <a:stretch/>
        </p:blipFill>
        <p:spPr>
          <a:xfrm>
            <a:off x="8226072" y="1865025"/>
            <a:ext cx="559829" cy="564600"/>
          </a:xfrm>
          <a:prstGeom prst="rect">
            <a:avLst/>
          </a:prstGeom>
          <a:noFill/>
          <a:ln>
            <a:noFill/>
          </a:ln>
        </p:spPr>
      </p:pic>
      <p:pic>
        <p:nvPicPr>
          <p:cNvPr id="1101" name="Google Shape;1101;p79"/>
          <p:cNvPicPr preferRelativeResize="0"/>
          <p:nvPr/>
        </p:nvPicPr>
        <p:blipFill rotWithShape="1">
          <a:blip r:embed="rId4">
            <a:alphaModFix/>
          </a:blip>
          <a:srcRect/>
          <a:stretch/>
        </p:blipFill>
        <p:spPr>
          <a:xfrm flipH="1">
            <a:off x="6824851" y="756668"/>
            <a:ext cx="2319149" cy="4345452"/>
          </a:xfrm>
          <a:prstGeom prst="rect">
            <a:avLst/>
          </a:prstGeom>
          <a:noFill/>
          <a:ln>
            <a:noFill/>
          </a:ln>
        </p:spPr>
      </p:pic>
      <p:pic>
        <p:nvPicPr>
          <p:cNvPr id="1112" name="Google Shape;1112;p79"/>
          <p:cNvPicPr preferRelativeResize="0"/>
          <p:nvPr/>
        </p:nvPicPr>
        <p:blipFill rotWithShape="1">
          <a:blip r:embed="rId5">
            <a:alphaModFix/>
          </a:blip>
          <a:srcRect/>
          <a:stretch/>
        </p:blipFill>
        <p:spPr>
          <a:xfrm>
            <a:off x="276913" y="1497221"/>
            <a:ext cx="241300" cy="38100"/>
          </a:xfrm>
          <a:prstGeom prst="rect">
            <a:avLst/>
          </a:prstGeom>
          <a:noFill/>
          <a:ln>
            <a:noFill/>
          </a:ln>
        </p:spPr>
      </p:pic>
      <p:pic>
        <p:nvPicPr>
          <p:cNvPr id="1113" name="Google Shape;1113;p79"/>
          <p:cNvPicPr preferRelativeResize="0"/>
          <p:nvPr/>
        </p:nvPicPr>
        <p:blipFill rotWithShape="1">
          <a:blip r:embed="rId6">
            <a:alphaModFix/>
          </a:blip>
          <a:srcRect/>
          <a:stretch/>
        </p:blipFill>
        <p:spPr>
          <a:xfrm>
            <a:off x="100067" y="117862"/>
            <a:ext cx="4743175" cy="2608775"/>
          </a:xfrm>
          <a:prstGeom prst="rect">
            <a:avLst/>
          </a:prstGeom>
          <a:noFill/>
          <a:ln>
            <a:noFill/>
          </a:ln>
        </p:spPr>
      </p:pic>
      <p:sp>
        <p:nvSpPr>
          <p:cNvPr id="1114" name="Google Shape;1114;p79"/>
          <p:cNvSpPr txBox="1"/>
          <p:nvPr/>
        </p:nvSpPr>
        <p:spPr>
          <a:xfrm>
            <a:off x="1484080" y="3304431"/>
            <a:ext cx="3002867" cy="112335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s-ES" sz="1600" b="0" i="0" u="none" strike="noStrike" cap="none" dirty="0">
                <a:latin typeface="Josefin Sans" pitchFamily="2" charset="0"/>
                <a:ea typeface="Arial"/>
                <a:cs typeface="Arial"/>
                <a:sym typeface="Arial"/>
              </a:rPr>
              <a:t>Participa en los retos de innovación abierta 2021-2 del CUEE Enlace de inscripción: </a:t>
            </a:r>
            <a:endParaRPr sz="1600" b="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300"/>
              <a:buFont typeface="Arial"/>
              <a:buNone/>
            </a:pPr>
            <a:endParaRPr sz="1300" b="0" i="0" u="none" strike="noStrike" cap="none" dirty="0">
              <a:latin typeface="Josefin Sans" pitchFamily="2" charset="0"/>
              <a:ea typeface="Arial"/>
              <a:cs typeface="Arial"/>
              <a:sym typeface="Arial"/>
            </a:endParaRPr>
          </a:p>
        </p:txBody>
      </p:sp>
      <p:sp>
        <p:nvSpPr>
          <p:cNvPr id="2" name="CuadroTexto 1">
            <a:extLst>
              <a:ext uri="{FF2B5EF4-FFF2-40B4-BE49-F238E27FC236}">
                <a16:creationId xmlns:a16="http://schemas.microsoft.com/office/drawing/2014/main" id="{2AD592BD-0C9D-455A-B096-913BB719E0BA}"/>
              </a:ext>
            </a:extLst>
          </p:cNvPr>
          <p:cNvSpPr txBox="1"/>
          <p:nvPr/>
        </p:nvSpPr>
        <p:spPr>
          <a:xfrm>
            <a:off x="0" y="4578900"/>
            <a:ext cx="7753351" cy="523220"/>
          </a:xfrm>
          <a:prstGeom prst="rect">
            <a:avLst/>
          </a:prstGeom>
          <a:noFill/>
        </p:spPr>
        <p:txBody>
          <a:bodyPr wrap="square" rtlCol="0">
            <a:spAutoFit/>
          </a:bodyPr>
          <a:lstStyle/>
          <a:p>
            <a:pPr algn="ctr"/>
            <a:r>
              <a:rPr lang="es-ES" sz="1400" b="1" i="0" u="none" strike="noStrike" cap="none" dirty="0">
                <a:latin typeface="Josefin Sans" pitchFamily="2" charset="0"/>
                <a:ea typeface="Arial"/>
                <a:cs typeface="Arial"/>
                <a:sym typeface="Arial"/>
              </a:rPr>
              <a:t>https://docs.google.com/forms/d/e/1FAIpQLScMPvfZKK7giSleyzBeS-lFDrDzUHBd44mImuv3nspocnRwGQ/viewform?vc=0&amp;c=0&amp;w=1&amp;flr=0</a:t>
            </a:r>
            <a:endParaRPr lang="es-CO" b="1" dirty="0">
              <a:latin typeface="Josefin Sans" pitchFamily="2" charset="0"/>
            </a:endParaRPr>
          </a:p>
        </p:txBody>
      </p:sp>
      <p:sp>
        <p:nvSpPr>
          <p:cNvPr id="3" name="CuadroTexto 2">
            <a:extLst>
              <a:ext uri="{FF2B5EF4-FFF2-40B4-BE49-F238E27FC236}">
                <a16:creationId xmlns:a16="http://schemas.microsoft.com/office/drawing/2014/main" id="{C1B12F43-C7FF-42BA-90F3-71779B11137E}"/>
              </a:ext>
            </a:extLst>
          </p:cNvPr>
          <p:cNvSpPr txBox="1"/>
          <p:nvPr/>
        </p:nvSpPr>
        <p:spPr>
          <a:xfrm>
            <a:off x="0" y="2775505"/>
            <a:ext cx="6824851" cy="338554"/>
          </a:xfrm>
          <a:prstGeom prst="rect">
            <a:avLst/>
          </a:prstGeom>
          <a:noFill/>
        </p:spPr>
        <p:txBody>
          <a:bodyPr wrap="square" rtlCol="0">
            <a:spAutoFit/>
          </a:bodyPr>
          <a:lstStyle/>
          <a:p>
            <a:pPr algn="ctr"/>
            <a:r>
              <a:rPr lang="es-ES" sz="1600" b="1" i="0" u="none" strike="noStrike" cap="none" dirty="0">
                <a:latin typeface="Josefin Sans" pitchFamily="2" charset="0"/>
                <a:ea typeface="Arial"/>
                <a:cs typeface="Arial"/>
                <a:sym typeface="Arial"/>
              </a:rPr>
              <a:t>Certifica tu experiencia laboral desde la 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118"/>
        <p:cNvGrpSpPr/>
        <p:nvPr/>
      </p:nvGrpSpPr>
      <p:grpSpPr>
        <a:xfrm>
          <a:off x="0" y="0"/>
          <a:ext cx="0" cy="0"/>
          <a:chOff x="0" y="0"/>
          <a:chExt cx="0" cy="0"/>
        </a:xfrm>
      </p:grpSpPr>
      <p:sp>
        <p:nvSpPr>
          <p:cNvPr id="1130" name="Google Shape;1130;p80"/>
          <p:cNvSpPr txBox="1"/>
          <p:nvPr/>
        </p:nvSpPr>
        <p:spPr>
          <a:xfrm>
            <a:off x="0" y="0"/>
            <a:ext cx="8225762" cy="4501202"/>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1300"/>
              <a:buFont typeface="Arial"/>
              <a:buNone/>
            </a:pPr>
            <a:r>
              <a:rPr lang="es-ES" sz="1600" b="1" i="0" u="none" strike="noStrike" cap="none" dirty="0">
                <a:latin typeface="Josefin Sans" pitchFamily="2" charset="0"/>
                <a:ea typeface="Arial"/>
                <a:cs typeface="Arial"/>
                <a:sym typeface="Arial"/>
              </a:rPr>
              <a:t>Nombre oportunidad:</a:t>
            </a:r>
            <a:r>
              <a:rPr lang="es-ES" sz="1600" b="0" i="0" u="none" strike="noStrike" cap="none" dirty="0">
                <a:latin typeface="Josefin Sans" pitchFamily="2" charset="0"/>
                <a:ea typeface="Arial"/>
                <a:cs typeface="Arial"/>
                <a:sym typeface="Arial"/>
              </a:rPr>
              <a:t> </a:t>
            </a:r>
            <a:r>
              <a:rPr lang="es-ES" sz="1600" b="0" i="0" u="none" strike="noStrike" cap="none" dirty="0" err="1">
                <a:latin typeface="Josefin Sans" pitchFamily="2" charset="0"/>
                <a:ea typeface="Arial"/>
                <a:cs typeface="Arial"/>
                <a:sym typeface="Arial"/>
              </a:rPr>
              <a:t>Export</a:t>
            </a:r>
            <a:r>
              <a:rPr lang="es-ES" sz="1600" b="0" i="0" u="none" strike="noStrike" cap="none" dirty="0">
                <a:latin typeface="Josefin Sans" pitchFamily="2" charset="0"/>
                <a:ea typeface="Arial"/>
                <a:cs typeface="Arial"/>
                <a:sym typeface="Arial"/>
              </a:rPr>
              <a:t> Access </a:t>
            </a:r>
            <a:endParaRPr sz="1600" b="0" i="0" u="none" strike="noStrike" cap="none" dirty="0">
              <a:latin typeface="Josefin Sans" pitchFamily="2" charset="0"/>
              <a:ea typeface="Arial"/>
              <a:cs typeface="Arial"/>
              <a:sym typeface="Arial"/>
            </a:endParaRPr>
          </a:p>
          <a:p>
            <a:pPr marL="0" marR="0" lvl="0" indent="0" algn="just" rtl="0">
              <a:lnSpc>
                <a:spcPct val="115000"/>
              </a:lnSpc>
              <a:spcBef>
                <a:spcPts val="0"/>
              </a:spcBef>
              <a:spcAft>
                <a:spcPts val="0"/>
              </a:spcAft>
              <a:buClr>
                <a:srgbClr val="000000"/>
              </a:buClr>
              <a:buSzPts val="1300"/>
              <a:buFont typeface="Arial"/>
              <a:buNone/>
            </a:pPr>
            <a:r>
              <a:rPr lang="es-ES" sz="1600" b="1" i="0" u="none" strike="noStrike" cap="none" dirty="0">
                <a:latin typeface="Josefin Sans" pitchFamily="2" charset="0"/>
                <a:ea typeface="Arial"/>
                <a:cs typeface="Arial"/>
                <a:sym typeface="Arial"/>
              </a:rPr>
              <a:t>Entidades:</a:t>
            </a:r>
            <a:r>
              <a:rPr lang="es-ES" sz="1600" b="0" i="0" u="none" strike="noStrike" cap="none" dirty="0">
                <a:latin typeface="Josefin Sans" pitchFamily="2" charset="0"/>
                <a:ea typeface="Arial"/>
                <a:cs typeface="Arial"/>
                <a:sym typeface="Arial"/>
              </a:rPr>
              <a:t> </a:t>
            </a:r>
            <a:r>
              <a:rPr lang="es-ES" sz="1400" b="0" i="0" u="none" strike="noStrike" cap="none" dirty="0">
                <a:latin typeface="Josefin Sans" pitchFamily="2" charset="0"/>
                <a:ea typeface="Arial"/>
                <a:cs typeface="Arial"/>
                <a:sym typeface="Arial"/>
              </a:rPr>
              <a:t>BID LAB – </a:t>
            </a:r>
            <a:r>
              <a:rPr lang="es-ES" sz="1400" b="0" i="0" u="none" strike="noStrike" cap="none" dirty="0" err="1">
                <a:latin typeface="Josefin Sans" pitchFamily="2" charset="0"/>
                <a:ea typeface="Arial"/>
                <a:cs typeface="Arial"/>
                <a:sym typeface="Arial"/>
              </a:rPr>
              <a:t>Procolombia</a:t>
            </a:r>
            <a:r>
              <a:rPr lang="es-ES" sz="1400" b="0" i="0" u="none" strike="noStrike" cap="none" dirty="0">
                <a:latin typeface="Josefin Sans" pitchFamily="2" charset="0"/>
                <a:ea typeface="Arial"/>
                <a:cs typeface="Arial"/>
                <a:sym typeface="Arial"/>
              </a:rPr>
              <a:t> </a:t>
            </a:r>
            <a:endParaRPr sz="1400" b="0" i="0" u="none" strike="noStrike" cap="none" dirty="0">
              <a:latin typeface="Josefin Sans" pitchFamily="2" charset="0"/>
              <a:ea typeface="Arial"/>
              <a:cs typeface="Arial"/>
              <a:sym typeface="Arial"/>
            </a:endParaRPr>
          </a:p>
          <a:p>
            <a:pPr marL="0" marR="0" lvl="0" indent="0" algn="just" rtl="0">
              <a:lnSpc>
                <a:spcPct val="115000"/>
              </a:lnSpc>
              <a:spcBef>
                <a:spcPts val="0"/>
              </a:spcBef>
              <a:spcAft>
                <a:spcPts val="0"/>
              </a:spcAft>
              <a:buClr>
                <a:srgbClr val="000000"/>
              </a:buClr>
              <a:buSzPts val="1300"/>
              <a:buFont typeface="Arial"/>
              <a:buNone/>
            </a:pPr>
            <a:r>
              <a:rPr lang="es-ES" sz="1600" b="1" i="0" u="none" strike="noStrike" cap="none" dirty="0">
                <a:latin typeface="Josefin Sans" pitchFamily="2" charset="0"/>
                <a:ea typeface="Arial"/>
                <a:cs typeface="Arial"/>
                <a:sym typeface="Arial"/>
              </a:rPr>
              <a:t>Ciudades:</a:t>
            </a:r>
            <a:r>
              <a:rPr lang="es-ES" sz="1600" b="0" i="0" u="none" strike="noStrike" cap="none" dirty="0">
                <a:latin typeface="Josefin Sans" pitchFamily="2" charset="0"/>
                <a:ea typeface="Arial"/>
                <a:cs typeface="Arial"/>
                <a:sym typeface="Arial"/>
              </a:rPr>
              <a:t> </a:t>
            </a:r>
            <a:r>
              <a:rPr lang="es-ES" sz="1400" b="0" i="0" u="none" strike="noStrike" cap="none" dirty="0">
                <a:latin typeface="Josefin Sans" pitchFamily="2" charset="0"/>
                <a:ea typeface="Arial"/>
                <a:cs typeface="Arial"/>
                <a:sym typeface="Arial"/>
              </a:rPr>
              <a:t>Todo el país</a:t>
            </a:r>
            <a:endParaRPr sz="1400" b="0" i="0" u="none" strike="noStrike" cap="none" dirty="0">
              <a:latin typeface="Josefin Sans" pitchFamily="2" charset="0"/>
              <a:ea typeface="Arial"/>
              <a:cs typeface="Arial"/>
              <a:sym typeface="Arial"/>
            </a:endParaRPr>
          </a:p>
          <a:p>
            <a:pPr marL="0" marR="0" lvl="0" indent="0" algn="just" rtl="0">
              <a:lnSpc>
                <a:spcPct val="115000"/>
              </a:lnSpc>
              <a:spcBef>
                <a:spcPts val="0"/>
              </a:spcBef>
              <a:spcAft>
                <a:spcPts val="0"/>
              </a:spcAft>
              <a:buClr>
                <a:srgbClr val="000000"/>
              </a:buClr>
              <a:buSzPts val="1300"/>
              <a:buFont typeface="Arial"/>
              <a:buNone/>
            </a:pPr>
            <a:r>
              <a:rPr lang="es-ES" sz="1600" b="1" i="0" u="none" strike="noStrike" cap="none" dirty="0">
                <a:latin typeface="Josefin Sans" pitchFamily="2" charset="0"/>
                <a:ea typeface="Arial"/>
                <a:cs typeface="Arial"/>
                <a:sym typeface="Arial"/>
              </a:rPr>
              <a:t>Descripción:</a:t>
            </a:r>
            <a:r>
              <a:rPr lang="es-ES" sz="1600" b="0" i="0" u="none" strike="noStrike" cap="none" dirty="0">
                <a:latin typeface="Josefin Sans" pitchFamily="2" charset="0"/>
                <a:ea typeface="Arial"/>
                <a:cs typeface="Arial"/>
                <a:sym typeface="Arial"/>
              </a:rPr>
              <a:t> </a:t>
            </a:r>
            <a:r>
              <a:rPr lang="es-ES" sz="1400" b="0" i="0" u="none" strike="noStrike" cap="none" dirty="0">
                <a:latin typeface="Josefin Sans" pitchFamily="2" charset="0"/>
                <a:ea typeface="Arial"/>
                <a:cs typeface="Arial"/>
                <a:sym typeface="Arial"/>
              </a:rPr>
              <a:t>El sistema Export Access es una herramienta creada por Procolombia con el apoyo del Banco Interamericano de Desarrollo BID dirigida especialmente a las MiPymes de la región de las Américas y el Caribe, que busca abrir un espacio en el cual se pueda recopilar y compartir la mayor cantidad de información sobre Requisitos No Arancelarios (RNA) que se necesitan cumplir para llevar nuestros productos a mercados y destinos internacionales, con el objetivo de que cada vez sean más las MiPymes que exportan en la región de las Américas y el Caribe. Los módulos que podrán visualizarse serán los siguientes:  Módulo de requerimientos sanitarios y fitosanitarios - Módulo de requisitos ambientales- Módulo de etiquetado y empaque- Módulo de permisos y licencias-Módulo de contingencias-Módulo de protección al consumidor-Módulo de requerimientos técnicos/industriales - Módulo de </a:t>
            </a:r>
            <a:r>
              <a:rPr lang="es-ES" sz="1400" b="0" i="0" u="none" strike="noStrike" cap="none" dirty="0" err="1">
                <a:latin typeface="Josefin Sans" pitchFamily="2" charset="0"/>
                <a:ea typeface="Arial"/>
                <a:cs typeface="Arial"/>
                <a:sym typeface="Arial"/>
              </a:rPr>
              <a:t>tips</a:t>
            </a:r>
            <a:r>
              <a:rPr lang="es-ES" sz="1400" b="0" i="0" u="none" strike="noStrike" cap="none" dirty="0">
                <a:latin typeface="Josefin Sans" pitchFamily="2" charset="0"/>
                <a:ea typeface="Arial"/>
                <a:cs typeface="Arial"/>
                <a:sym typeface="Arial"/>
              </a:rPr>
              <a:t> - Módulo de enlaces y consultas - Módulo de requerimientos tributarios - Módulo de beneficio en el acuerdo comercial- Módulo de reglamentación sobre tecnologías de la información- Módulo de reglamentación sobre establecimiento o constitución de empresas-Módulo de certificaciones. </a:t>
            </a:r>
            <a:endParaRPr sz="1400" b="0" i="0" u="none" strike="noStrike" cap="none" dirty="0">
              <a:latin typeface="Josefin Sans" pitchFamily="2" charset="0"/>
              <a:ea typeface="Arial"/>
              <a:cs typeface="Arial"/>
              <a:sym typeface="Arial"/>
            </a:endParaRPr>
          </a:p>
          <a:p>
            <a:pPr marL="0" marR="0" lvl="0" indent="0" algn="just" rtl="0">
              <a:lnSpc>
                <a:spcPct val="115000"/>
              </a:lnSpc>
              <a:spcBef>
                <a:spcPts val="0"/>
              </a:spcBef>
              <a:spcAft>
                <a:spcPts val="0"/>
              </a:spcAft>
              <a:buClr>
                <a:srgbClr val="000000"/>
              </a:buClr>
              <a:buSzPts val="1300"/>
              <a:buFont typeface="Arial"/>
              <a:buNone/>
            </a:pPr>
            <a:r>
              <a:rPr lang="es-ES" sz="1600" b="1" i="0" u="none" strike="noStrike" cap="none" dirty="0">
                <a:latin typeface="Josefin Sans" pitchFamily="2" charset="0"/>
                <a:ea typeface="Arial"/>
                <a:cs typeface="Arial"/>
                <a:sym typeface="Arial"/>
              </a:rPr>
              <a:t>Fecha: </a:t>
            </a:r>
            <a:r>
              <a:rPr lang="es-ES" sz="1400" b="0" i="0" u="none" strike="noStrike" cap="none" dirty="0">
                <a:latin typeface="Josefin Sans" pitchFamily="2" charset="0"/>
                <a:ea typeface="Arial"/>
                <a:cs typeface="Arial"/>
                <a:sym typeface="Arial"/>
              </a:rPr>
              <a:t>Inscripciones abiertas  </a:t>
            </a:r>
            <a:endParaRPr sz="1400" b="0" i="0" u="none" strike="noStrike" cap="none" dirty="0">
              <a:latin typeface="Josefin Sans" pitchFamily="2" charset="0"/>
              <a:ea typeface="Arial"/>
              <a:cs typeface="Arial"/>
              <a:sym typeface="Arial"/>
            </a:endParaRPr>
          </a:p>
        </p:txBody>
      </p:sp>
      <p:pic>
        <p:nvPicPr>
          <p:cNvPr id="12290" name="Picture 2" descr="Export Access | Portal de Exportaciones - Colombia Trade">
            <a:extLst>
              <a:ext uri="{FF2B5EF4-FFF2-40B4-BE49-F238E27FC236}">
                <a16:creationId xmlns:a16="http://schemas.microsoft.com/office/drawing/2014/main" id="{92E94A71-6EF0-4FF9-BFFD-9832B427B4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460"/>
          <a:stretch/>
        </p:blipFill>
        <p:spPr bwMode="auto">
          <a:xfrm>
            <a:off x="6663628" y="3824871"/>
            <a:ext cx="1562134" cy="113362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7CB73585-F7BE-4409-AB3A-6115C39B99A4}"/>
              </a:ext>
            </a:extLst>
          </p:cNvPr>
          <p:cNvSpPr txBox="1"/>
          <p:nvPr/>
        </p:nvSpPr>
        <p:spPr>
          <a:xfrm>
            <a:off x="0" y="4755117"/>
            <a:ext cx="9144000" cy="276999"/>
          </a:xfrm>
          <a:prstGeom prst="rect">
            <a:avLst/>
          </a:prstGeom>
          <a:noFill/>
        </p:spPr>
        <p:txBody>
          <a:bodyPr wrap="square" rtlCol="0">
            <a:spAutoFit/>
          </a:bodyPr>
          <a:lstStyle/>
          <a:p>
            <a:pPr algn="ctr"/>
            <a:r>
              <a:rPr lang="es-ES" sz="1200" b="1" i="0" u="none" strike="noStrike" cap="none" dirty="0">
                <a:latin typeface="Josefin Sans" pitchFamily="2" charset="0"/>
                <a:ea typeface="Arial"/>
                <a:cs typeface="Arial"/>
                <a:sym typeface="Arial"/>
              </a:rPr>
              <a:t>Link: </a:t>
            </a:r>
            <a:r>
              <a:rPr lang="es-ES" sz="1200" b="1" i="0" u="sng" strike="noStrike" cap="none" dirty="0">
                <a:latin typeface="Josefin Sans" pitchFamily="2" charset="0"/>
                <a:ea typeface="Arial"/>
                <a:cs typeface="Arial"/>
                <a:sym typeface="Arial"/>
                <a:hlinkClick r:id="rId4">
                  <a:extLst>
                    <a:ext uri="{A12FA001-AC4F-418D-AE19-62706E023703}">
                      <ahyp:hlinkClr xmlns:ahyp="http://schemas.microsoft.com/office/drawing/2018/hyperlinkcolor" val="tx"/>
                    </a:ext>
                  </a:extLst>
                </a:hlinkClick>
              </a:rPr>
              <a:t>http://exportaccess.intradebid.org/</a:t>
            </a:r>
            <a:endParaRPr lang="es-ES" sz="1200" b="1" i="0" u="none" strike="noStrike" cap="none" dirty="0">
              <a:latin typeface="Josefin Sans" pitchFamily="2" charset="0"/>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134"/>
        <p:cNvGrpSpPr/>
        <p:nvPr/>
      </p:nvGrpSpPr>
      <p:grpSpPr>
        <a:xfrm>
          <a:off x="0" y="0"/>
          <a:ext cx="0" cy="0"/>
          <a:chOff x="0" y="0"/>
          <a:chExt cx="0" cy="0"/>
        </a:xfrm>
      </p:grpSpPr>
      <p:pic>
        <p:nvPicPr>
          <p:cNvPr id="1144" name="Google Shape;1144;p81"/>
          <p:cNvPicPr preferRelativeResize="0"/>
          <p:nvPr/>
        </p:nvPicPr>
        <p:blipFill rotWithShape="1">
          <a:blip r:embed="rId3">
            <a:alphaModFix/>
          </a:blip>
          <a:srcRect/>
          <a:stretch/>
        </p:blipFill>
        <p:spPr>
          <a:xfrm>
            <a:off x="1764284" y="-387836"/>
            <a:ext cx="217898" cy="36000"/>
          </a:xfrm>
          <a:prstGeom prst="rect">
            <a:avLst/>
          </a:prstGeom>
          <a:noFill/>
          <a:ln>
            <a:noFill/>
          </a:ln>
        </p:spPr>
      </p:pic>
      <p:sp>
        <p:nvSpPr>
          <p:cNvPr id="1146" name="Google Shape;1146;p81"/>
          <p:cNvSpPr/>
          <p:nvPr/>
        </p:nvSpPr>
        <p:spPr>
          <a:xfrm>
            <a:off x="3122609" y="142073"/>
            <a:ext cx="5697092" cy="4543424"/>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Nombre oportunidad: </a:t>
            </a:r>
            <a:r>
              <a:rPr lang="es-ES" sz="1400" u="sng" dirty="0">
                <a:latin typeface="Josefin Sans" pitchFamily="2" charset="0"/>
                <a:ea typeface="Arial"/>
                <a:cs typeface="Arial"/>
                <a:sym typeface="Arial"/>
              </a:rPr>
              <a:t>yaestoyonline.co</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Entidades: </a:t>
            </a:r>
            <a:r>
              <a:rPr lang="es-ES" sz="1400" b="0" i="0" u="none" strike="noStrike" cap="none" dirty="0">
                <a:latin typeface="Josefin Sans" pitchFamily="2" charset="0"/>
                <a:ea typeface="Arial"/>
                <a:cs typeface="Arial"/>
                <a:sym typeface="Arial"/>
              </a:rPr>
              <a:t>Cámara de Comercio Electrónico CCCE– Google   </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Ciudades: </a:t>
            </a:r>
            <a:r>
              <a:rPr lang="es-ES" sz="1400" b="0" i="0" u="none" strike="noStrike" cap="none" dirty="0">
                <a:latin typeface="Josefin Sans" pitchFamily="2" charset="0"/>
                <a:ea typeface="Arial"/>
                <a:cs typeface="Arial"/>
                <a:sym typeface="Arial"/>
              </a:rPr>
              <a:t>Todo el país</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Descripción: </a:t>
            </a:r>
            <a:r>
              <a:rPr lang="es-ES" sz="1400" b="0" i="0" u="sng" strike="noStrike" cap="none" dirty="0">
                <a:latin typeface="Josefin Sans" pitchFamily="2" charset="0"/>
                <a:ea typeface="Arial"/>
                <a:cs typeface="Arial"/>
                <a:sym typeface="Arial"/>
                <a:hlinkClick r:id="rId4">
                  <a:extLst>
                    <a:ext uri="{A12FA001-AC4F-418D-AE19-62706E023703}">
                      <ahyp:hlinkClr xmlns:ahyp="http://schemas.microsoft.com/office/drawing/2018/hyperlinkcolor" val="tx"/>
                    </a:ext>
                  </a:extLst>
                </a:hlinkClick>
              </a:rPr>
              <a:t>yaestoyonline.co</a:t>
            </a:r>
            <a:r>
              <a:rPr lang="es-ES" sz="1400" b="0" i="0" u="none" strike="noStrike" cap="none" dirty="0">
                <a:latin typeface="Josefin Sans" pitchFamily="2" charset="0"/>
                <a:ea typeface="Arial"/>
                <a:cs typeface="Arial"/>
                <a:sym typeface="Arial"/>
              </a:rPr>
              <a:t> es una plataforma digital gratuita creada por la Cámara Colombiana de Comercio Electrónico (CCCE) y patrocinada por Google que visibiliza a negocios y personas que ya hacen ventas de bienes a través de diferentes canales digitales y ayuda a MiPymes y emprendedores colombianos que no venden en línea a hacer un proceso de capacitación a través de una ruta de digitalización que permite entregar el conocimiento necesario para hacer una transformación digital rápida y segura a través de diferentes modelos de negocio del comercio electrónico. Con más de 130 micro cursos gratis disponibles para que los emprendimientos y negocios inicien su proceso de presencia en línea, </a:t>
            </a:r>
            <a:r>
              <a:rPr lang="es-ES" sz="1400" b="0" i="0" u="sng" strike="noStrike" cap="none" dirty="0">
                <a:latin typeface="Josefin Sans" pitchFamily="2" charset="0"/>
                <a:ea typeface="Arial"/>
                <a:cs typeface="Arial"/>
                <a:sym typeface="Arial"/>
                <a:hlinkClick r:id="rId4">
                  <a:extLst>
                    <a:ext uri="{A12FA001-AC4F-418D-AE19-62706E023703}">
                      <ahyp:hlinkClr xmlns:ahyp="http://schemas.microsoft.com/office/drawing/2018/hyperlinkcolor" val="tx"/>
                    </a:ext>
                  </a:extLst>
                </a:hlinkClick>
              </a:rPr>
              <a:t>yaestoyonline.co</a:t>
            </a:r>
            <a:r>
              <a:rPr lang="es-ES" sz="1400" b="0" i="0" u="none" strike="noStrike" cap="none" dirty="0">
                <a:latin typeface="Josefin Sans" pitchFamily="2" charset="0"/>
                <a:ea typeface="Arial"/>
                <a:cs typeface="Arial"/>
                <a:sym typeface="Arial"/>
              </a:rPr>
              <a:t> los invita a participar.  </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Fecha: </a:t>
            </a:r>
            <a:r>
              <a:rPr lang="es-ES" sz="1400" b="0" i="0" u="none" strike="noStrike" cap="none" dirty="0">
                <a:latin typeface="Josefin Sans" pitchFamily="2" charset="0"/>
                <a:ea typeface="Arial"/>
                <a:cs typeface="Arial"/>
                <a:sym typeface="Arial"/>
              </a:rPr>
              <a:t>Inscripciones abiertas </a:t>
            </a:r>
            <a:endParaRPr sz="1400" dirty="0">
              <a:latin typeface="Josefin Sans" pitchFamily="2" charset="0"/>
            </a:endParaRPr>
          </a:p>
        </p:txBody>
      </p:sp>
      <p:sp>
        <p:nvSpPr>
          <p:cNvPr id="2" name="CuadroTexto 1">
            <a:extLst>
              <a:ext uri="{FF2B5EF4-FFF2-40B4-BE49-F238E27FC236}">
                <a16:creationId xmlns:a16="http://schemas.microsoft.com/office/drawing/2014/main" id="{F63A7525-9093-4690-8624-9FD88BB4ECD1}"/>
              </a:ext>
            </a:extLst>
          </p:cNvPr>
          <p:cNvSpPr txBox="1"/>
          <p:nvPr/>
        </p:nvSpPr>
        <p:spPr>
          <a:xfrm>
            <a:off x="0" y="4724428"/>
            <a:ext cx="9144000" cy="276999"/>
          </a:xfrm>
          <a:prstGeom prst="rect">
            <a:avLst/>
          </a:prstGeom>
          <a:noFill/>
        </p:spPr>
        <p:txBody>
          <a:bodyPr wrap="square" rtlCol="0">
            <a:spAutoFit/>
          </a:bodyPr>
          <a:lstStyle/>
          <a:p>
            <a:pPr algn="ctr"/>
            <a:r>
              <a:rPr lang="es-ES" sz="1200" b="1" i="0" u="sng" strike="noStrike" cap="none" dirty="0">
                <a:latin typeface="Josefin Sans" pitchFamily="2" charset="0"/>
                <a:ea typeface="Arial"/>
                <a:cs typeface="Arial"/>
                <a:sym typeface="Arial"/>
                <a:hlinkClick r:id="rId5">
                  <a:extLst>
                    <a:ext uri="{A12FA001-AC4F-418D-AE19-62706E023703}">
                      <ahyp:hlinkClr xmlns:ahyp="http://schemas.microsoft.com/office/drawing/2018/hyperlinkcolor" val="tx"/>
                    </a:ext>
                  </a:extLst>
                </a:hlinkClick>
              </a:rPr>
              <a:t>https://yaestoyonline.co/</a:t>
            </a:r>
            <a:r>
              <a:rPr lang="es-ES" sz="1200" b="1" i="0" u="none" strike="noStrike" cap="none" dirty="0">
                <a:latin typeface="Josefin Sans" pitchFamily="2" charset="0"/>
                <a:ea typeface="Arial"/>
                <a:cs typeface="Arial"/>
                <a:sym typeface="Arial"/>
              </a:rPr>
              <a:t> </a:t>
            </a:r>
            <a:endParaRPr lang="es-ES" sz="1600" b="1" dirty="0">
              <a:latin typeface="Josefin Sans" pitchFamily="2" charset="0"/>
            </a:endParaRPr>
          </a:p>
        </p:txBody>
      </p:sp>
      <p:pic>
        <p:nvPicPr>
          <p:cNvPr id="13314" name="Picture 2" descr="Ya estoy Online">
            <a:extLst>
              <a:ext uri="{FF2B5EF4-FFF2-40B4-BE49-F238E27FC236}">
                <a16:creationId xmlns:a16="http://schemas.microsoft.com/office/drawing/2014/main" id="{5A2F8293-C55B-49CC-AFD9-919B7D19BB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849" y="1601136"/>
            <a:ext cx="2856482" cy="13411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pic>
        <p:nvPicPr>
          <p:cNvPr id="1159" name="Google Shape;1159;p82"/>
          <p:cNvPicPr preferRelativeResize="0"/>
          <p:nvPr/>
        </p:nvPicPr>
        <p:blipFill rotWithShape="1">
          <a:blip r:embed="rId3">
            <a:alphaModFix/>
          </a:blip>
          <a:srcRect/>
          <a:stretch/>
        </p:blipFill>
        <p:spPr>
          <a:xfrm>
            <a:off x="349547" y="-111691"/>
            <a:ext cx="217898" cy="36000"/>
          </a:xfrm>
          <a:prstGeom prst="rect">
            <a:avLst/>
          </a:prstGeom>
          <a:noFill/>
          <a:ln>
            <a:noFill/>
          </a:ln>
        </p:spPr>
      </p:pic>
      <p:sp>
        <p:nvSpPr>
          <p:cNvPr id="1161" name="Google Shape;1161;p82"/>
          <p:cNvSpPr/>
          <p:nvPr/>
        </p:nvSpPr>
        <p:spPr>
          <a:xfrm>
            <a:off x="0" y="0"/>
            <a:ext cx="8201025" cy="3897825"/>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Nombre oportunidad: </a:t>
            </a:r>
            <a:r>
              <a:rPr lang="es-ES" sz="1400" b="0" i="0" u="none" strike="noStrike" cap="none" dirty="0">
                <a:latin typeface="Josefin Sans" pitchFamily="2" charset="0"/>
                <a:ea typeface="Arial"/>
                <a:cs typeface="Arial"/>
                <a:sym typeface="Arial"/>
              </a:rPr>
              <a:t>Premio Innovadores de Santander 2021      </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Entidades:</a:t>
            </a:r>
            <a:r>
              <a:rPr lang="es-ES" sz="1600" b="0" i="0" u="none" strike="noStrike" cap="none" dirty="0">
                <a:latin typeface="Josefin Sans" pitchFamily="2" charset="0"/>
                <a:ea typeface="Arial"/>
                <a:cs typeface="Arial"/>
                <a:sym typeface="Arial"/>
              </a:rPr>
              <a:t> </a:t>
            </a:r>
            <a:r>
              <a:rPr lang="es-ES" sz="1400" b="0" i="0" u="none" strike="noStrike" cap="none" dirty="0">
                <a:latin typeface="Josefin Sans" pitchFamily="2" charset="0"/>
                <a:ea typeface="Arial"/>
                <a:cs typeface="Arial"/>
                <a:sym typeface="Arial"/>
              </a:rPr>
              <a:t>Cámara de Comercio de Bucaramanga   </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Ciudad:</a:t>
            </a:r>
            <a:r>
              <a:rPr lang="es-ES" sz="1600" b="0" i="0" u="none" strike="noStrike" cap="none" dirty="0">
                <a:latin typeface="Josefin Sans" pitchFamily="2" charset="0"/>
                <a:ea typeface="Arial"/>
                <a:cs typeface="Arial"/>
                <a:sym typeface="Arial"/>
              </a:rPr>
              <a:t> </a:t>
            </a:r>
            <a:r>
              <a:rPr lang="es-ES" sz="1400" b="0" i="0" u="none" strike="noStrike" cap="none" dirty="0">
                <a:latin typeface="Josefin Sans" pitchFamily="2" charset="0"/>
                <a:ea typeface="Arial"/>
                <a:cs typeface="Arial"/>
                <a:sym typeface="Arial"/>
              </a:rPr>
              <a:t>Santander</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Descripción:</a:t>
            </a:r>
            <a:r>
              <a:rPr lang="es-ES" sz="1600" b="0" i="0" u="none" strike="noStrike" cap="none" dirty="0">
                <a:latin typeface="Josefin Sans" pitchFamily="2" charset="0"/>
                <a:ea typeface="Arial"/>
                <a:cs typeface="Arial"/>
                <a:sym typeface="Arial"/>
              </a:rPr>
              <a:t> </a:t>
            </a:r>
            <a:r>
              <a:rPr lang="es-ES" sz="1400" b="0" i="0" u="none" strike="noStrike" cap="none" dirty="0">
                <a:latin typeface="Josefin Sans" pitchFamily="2" charset="0"/>
                <a:ea typeface="Arial"/>
                <a:cs typeface="Arial"/>
                <a:sym typeface="Arial"/>
              </a:rPr>
              <a:t>El Premio Innovadores de Santander es el galardón a la innovación más relevante del oriente colombiano, el cual celebra 15 años exaltando a los empresarios de la región que trabajan en proyectos transformadores para sus empresas y territorios; incentivando la cultura de la creatividad, emprendimiento e innovación. Este reconocimiento es organizado por la Cámara de Comercio de Bucaramanga y está dirigido a todos los emprendedores y empresarios que desarrollan innovaciones implementadas. Inscriba su proyecto en cualquiera de nuestras </a:t>
            </a:r>
            <a:r>
              <a:rPr lang="es-ES" sz="1400" b="1" i="0" u="none" strike="noStrike" cap="none" dirty="0">
                <a:latin typeface="Josefin Sans" pitchFamily="2" charset="0"/>
                <a:ea typeface="Arial"/>
                <a:cs typeface="Arial"/>
                <a:sym typeface="Arial"/>
              </a:rPr>
              <a:t>categorías: </a:t>
            </a:r>
            <a:endParaRPr sz="1400" b="1" dirty="0">
              <a:latin typeface="Josefin Sans" pitchFamily="2" charset="0"/>
            </a:endParaRPr>
          </a:p>
          <a:p>
            <a:pPr marL="0" marR="0" lvl="0" indent="0" algn="just" rtl="0">
              <a:lnSpc>
                <a:spcPct val="115000"/>
              </a:lnSpc>
              <a:spcBef>
                <a:spcPts val="0"/>
              </a:spcBef>
              <a:spcAft>
                <a:spcPts val="0"/>
              </a:spcAft>
              <a:buNone/>
            </a:pPr>
            <a:r>
              <a:rPr lang="es-ES" sz="1400" b="0" i="0" u="none" strike="noStrike" cap="none" dirty="0">
                <a:latin typeface="Josefin Sans" pitchFamily="2" charset="0"/>
                <a:ea typeface="Arial"/>
                <a:cs typeface="Arial"/>
                <a:sym typeface="Arial"/>
              </a:rPr>
              <a:t>-Empresa e Industria -Ciencia y Tecnología -Desarrollo Social -Educación-Sostenibilidad Ambiental-Grandes Innovadores </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Fecha plazo postulación: </a:t>
            </a:r>
            <a:r>
              <a:rPr lang="es-ES" sz="1400" b="0" i="0" u="none" strike="noStrike" cap="none" dirty="0">
                <a:latin typeface="Josefin Sans" pitchFamily="2" charset="0"/>
                <a:ea typeface="Arial"/>
                <a:cs typeface="Arial"/>
                <a:sym typeface="Arial"/>
              </a:rPr>
              <a:t>31 de agosto 2021 </a:t>
            </a:r>
            <a:endParaRPr sz="1400" dirty="0">
              <a:latin typeface="Josefin Sans" pitchFamily="2" charset="0"/>
            </a:endParaRPr>
          </a:p>
        </p:txBody>
      </p:sp>
      <p:sp>
        <p:nvSpPr>
          <p:cNvPr id="2" name="CuadroTexto 1">
            <a:extLst>
              <a:ext uri="{FF2B5EF4-FFF2-40B4-BE49-F238E27FC236}">
                <a16:creationId xmlns:a16="http://schemas.microsoft.com/office/drawing/2014/main" id="{EC0E6F84-DAC7-4E9A-B12D-48D074412D71}"/>
              </a:ext>
            </a:extLst>
          </p:cNvPr>
          <p:cNvSpPr txBox="1"/>
          <p:nvPr/>
        </p:nvSpPr>
        <p:spPr>
          <a:xfrm>
            <a:off x="1" y="4555275"/>
            <a:ext cx="9143999" cy="307777"/>
          </a:xfrm>
          <a:prstGeom prst="rect">
            <a:avLst/>
          </a:prstGeom>
          <a:noFill/>
        </p:spPr>
        <p:txBody>
          <a:bodyPr wrap="square" rtlCol="0">
            <a:spAutoFit/>
          </a:bodyPr>
          <a:lstStyle/>
          <a:p>
            <a:pPr algn="ctr"/>
            <a:r>
              <a:rPr lang="es-ES" sz="1400" b="1" i="0" u="sng" strike="noStrike" cap="none" dirty="0">
                <a:latin typeface="Josefin Sans" pitchFamily="2" charset="0"/>
                <a:ea typeface="Arial"/>
                <a:cs typeface="Arial"/>
                <a:sym typeface="Arial"/>
                <a:hlinkClick r:id="rId4">
                  <a:extLst>
                    <a:ext uri="{A12FA001-AC4F-418D-AE19-62706E023703}">
                      <ahyp:hlinkClr xmlns:ahyp="http://schemas.microsoft.com/office/drawing/2018/hyperlinkcolor" val="tx"/>
                    </a:ext>
                  </a:extLst>
                </a:hlinkClick>
              </a:rPr>
              <a:t>https://www.innovadoresdesantander.org/</a:t>
            </a:r>
            <a:endParaRPr lang="es-ES" sz="1400" b="1" i="0" u="none" strike="noStrike" cap="none" dirty="0">
              <a:latin typeface="Josefin Sans" pitchFamily="2" charset="0"/>
              <a:ea typeface="Arial"/>
              <a:cs typeface="Arial"/>
              <a:sym typeface="Arial"/>
            </a:endParaRPr>
          </a:p>
        </p:txBody>
      </p:sp>
      <p:pic>
        <p:nvPicPr>
          <p:cNvPr id="1026" name="Picture 2" descr="Innovadores de Santander 2020">
            <a:extLst>
              <a:ext uri="{FF2B5EF4-FFF2-40B4-BE49-F238E27FC236}">
                <a16:creationId xmlns:a16="http://schemas.microsoft.com/office/drawing/2014/main" id="{956FC052-E4B7-444D-805F-FC99D86961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9762" y="3544891"/>
            <a:ext cx="5324475" cy="857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166"/>
        <p:cNvGrpSpPr/>
        <p:nvPr/>
      </p:nvGrpSpPr>
      <p:grpSpPr>
        <a:xfrm>
          <a:off x="0" y="0"/>
          <a:ext cx="0" cy="0"/>
          <a:chOff x="0" y="0"/>
          <a:chExt cx="0" cy="0"/>
        </a:xfrm>
      </p:grpSpPr>
      <p:sp>
        <p:nvSpPr>
          <p:cNvPr id="1179" name="Google Shape;1179;p83"/>
          <p:cNvSpPr/>
          <p:nvPr/>
        </p:nvSpPr>
        <p:spPr>
          <a:xfrm>
            <a:off x="2819400" y="140703"/>
            <a:ext cx="6177553" cy="3983622"/>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Nombre oportunidad: </a:t>
            </a:r>
            <a:r>
              <a:rPr lang="es-ES" sz="1400" b="0" i="0" u="none" strike="noStrike" cap="none" dirty="0">
                <a:latin typeface="Josefin Sans" pitchFamily="2" charset="0"/>
                <a:ea typeface="Arial"/>
                <a:cs typeface="Arial"/>
                <a:sym typeface="Arial"/>
              </a:rPr>
              <a:t>línea Cúcuta Adelante  </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Entidades:</a:t>
            </a:r>
            <a:r>
              <a:rPr lang="es-ES" sz="1600" b="0" i="0" u="none" strike="noStrike" cap="none" dirty="0">
                <a:latin typeface="Josefin Sans" pitchFamily="2" charset="0"/>
                <a:ea typeface="Arial"/>
                <a:cs typeface="Arial"/>
                <a:sym typeface="Arial"/>
              </a:rPr>
              <a:t> </a:t>
            </a:r>
            <a:r>
              <a:rPr lang="es-ES" sz="1400" b="0" i="0" u="none" strike="noStrike" cap="none" dirty="0">
                <a:latin typeface="Josefin Sans" pitchFamily="2" charset="0"/>
                <a:ea typeface="Arial"/>
                <a:cs typeface="Arial"/>
                <a:sym typeface="Arial"/>
              </a:rPr>
              <a:t>Alcaldía de Cúcuta-Bancóldex     </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Ciudades: </a:t>
            </a:r>
            <a:r>
              <a:rPr lang="es-ES" sz="1400" b="0" i="0" u="none" strike="noStrike" cap="none" dirty="0">
                <a:latin typeface="Josefin Sans" pitchFamily="2" charset="0"/>
                <a:ea typeface="Arial"/>
                <a:cs typeface="Arial"/>
                <a:sym typeface="Arial"/>
              </a:rPr>
              <a:t>Cúcuta</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Descripción:</a:t>
            </a:r>
            <a:r>
              <a:rPr lang="es-ES" sz="1600" b="0" i="0" u="none" strike="noStrike" cap="none" dirty="0">
                <a:latin typeface="Josefin Sans" pitchFamily="2" charset="0"/>
                <a:ea typeface="Arial"/>
                <a:cs typeface="Arial"/>
                <a:sym typeface="Arial"/>
              </a:rPr>
              <a:t> </a:t>
            </a:r>
            <a:r>
              <a:rPr lang="es-ES" sz="1400" b="0" i="0" u="none" strike="noStrike" cap="none" dirty="0">
                <a:latin typeface="Josefin Sans" pitchFamily="2" charset="0"/>
                <a:ea typeface="Arial"/>
                <a:cs typeface="Arial"/>
                <a:sym typeface="Arial"/>
              </a:rPr>
              <a:t>La Alcaldía Cúcuta y Bancóldex, han diseñado una solución de crédito preferencial a tasas bajas con amplios periodos de gracia dirigida a la reactivación y fortalecimiento de las empresas de todos los sectores. </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Beneficiarios: </a:t>
            </a:r>
            <a:r>
              <a:rPr lang="es-ES" sz="1400" b="0" i="0" u="none" strike="noStrike" cap="none" dirty="0">
                <a:latin typeface="Josefin Sans" pitchFamily="2" charset="0"/>
                <a:ea typeface="Arial"/>
                <a:cs typeface="Arial"/>
                <a:sym typeface="Arial"/>
              </a:rPr>
              <a:t>Personas naturales y jurídicas, consideradas como micros, pequeñas y medianas empresas, con domicilio principal en la ciudad de Cúcuta. Destino de los recursos: Capital de trabajo, sustitución de pasivos y modernización o compra de maquinaria, propiedad y planta. Montos máximos por empresa: Hasta 40 millones de pesos para microempresas. Hasta 80 millones de pesos para pequeñas y medianas empresas</a:t>
            </a:r>
            <a:r>
              <a:rPr lang="es-ES" sz="1200" b="0" i="0" u="none" strike="noStrike" cap="none" dirty="0">
                <a:latin typeface="Josefin Sans" pitchFamily="2" charset="0"/>
                <a:ea typeface="Arial"/>
                <a:cs typeface="Arial"/>
                <a:sym typeface="Arial"/>
              </a:rPr>
              <a:t>.</a:t>
            </a:r>
            <a:endParaRPr dirty="0">
              <a:latin typeface="Josefin Sans" pitchFamily="2" charset="0"/>
            </a:endParaRPr>
          </a:p>
        </p:txBody>
      </p:sp>
      <p:sp>
        <p:nvSpPr>
          <p:cNvPr id="2" name="CuadroTexto 1">
            <a:extLst>
              <a:ext uri="{FF2B5EF4-FFF2-40B4-BE49-F238E27FC236}">
                <a16:creationId xmlns:a16="http://schemas.microsoft.com/office/drawing/2014/main" id="{B8647DC4-C2D0-4D32-9CFD-DB041E209FD2}"/>
              </a:ext>
            </a:extLst>
          </p:cNvPr>
          <p:cNvSpPr txBox="1"/>
          <p:nvPr/>
        </p:nvSpPr>
        <p:spPr>
          <a:xfrm>
            <a:off x="0" y="4775353"/>
            <a:ext cx="9143999" cy="307777"/>
          </a:xfrm>
          <a:prstGeom prst="rect">
            <a:avLst/>
          </a:prstGeom>
          <a:noFill/>
        </p:spPr>
        <p:txBody>
          <a:bodyPr wrap="square" rtlCol="0">
            <a:spAutoFit/>
          </a:bodyPr>
          <a:lstStyle/>
          <a:p>
            <a:pPr algn="ctr"/>
            <a:r>
              <a:rPr lang="es-ES" sz="1400" b="1" i="0" u="sng" strike="noStrike" cap="none" dirty="0">
                <a:latin typeface="Josefin Sans" pitchFamily="2" charset="0"/>
                <a:ea typeface="Arial"/>
                <a:cs typeface="Arial"/>
                <a:sym typeface="Arial"/>
                <a:hlinkClick r:id="rId3">
                  <a:extLst>
                    <a:ext uri="{A12FA001-AC4F-418D-AE19-62706E023703}">
                      <ahyp:hlinkClr xmlns:ahyp="http://schemas.microsoft.com/office/drawing/2018/hyperlinkcolor" val="tx"/>
                    </a:ext>
                  </a:extLst>
                </a:hlinkClick>
              </a:rPr>
              <a:t>https://www.bancoldex.com/soluciones-financieras/lineas-de-credito</a:t>
            </a:r>
            <a:r>
              <a:rPr lang="es-ES" sz="1400" b="1" i="0" u="none" strike="noStrike" cap="none" dirty="0">
                <a:latin typeface="Josefin Sans" pitchFamily="2" charset="0"/>
                <a:ea typeface="Arial"/>
                <a:cs typeface="Arial"/>
                <a:sym typeface="Arial"/>
              </a:rPr>
              <a:t> </a:t>
            </a:r>
            <a:endParaRPr lang="es-ES" b="1" dirty="0">
              <a:latin typeface="Josefin Sans" pitchFamily="2" charset="0"/>
            </a:endParaRPr>
          </a:p>
        </p:txBody>
      </p:sp>
      <p:pic>
        <p:nvPicPr>
          <p:cNvPr id="14340" name="Picture 4" descr="Lanzamiento línea Cúcuta Adelante - YouTube">
            <a:extLst>
              <a:ext uri="{FF2B5EF4-FFF2-40B4-BE49-F238E27FC236}">
                <a16:creationId xmlns:a16="http://schemas.microsoft.com/office/drawing/2014/main" id="{633B4A4E-80B3-4606-B2B7-4BB3996529E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5" t="15934" r="-1" b="14892"/>
          <a:stretch/>
        </p:blipFill>
        <p:spPr bwMode="auto">
          <a:xfrm>
            <a:off x="104775" y="1620079"/>
            <a:ext cx="2714625" cy="1407465"/>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LÍNEA CÚCUTA ADELANTE | Bancoldex">
            <a:extLst>
              <a:ext uri="{FF2B5EF4-FFF2-40B4-BE49-F238E27FC236}">
                <a16:creationId xmlns:a16="http://schemas.microsoft.com/office/drawing/2014/main" id="{2E5F3778-FA2D-4985-B36F-3A6DBDFF6A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11094" y="3782872"/>
            <a:ext cx="4569409" cy="8892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183"/>
        <p:cNvGrpSpPr/>
        <p:nvPr/>
      </p:nvGrpSpPr>
      <p:grpSpPr>
        <a:xfrm>
          <a:off x="0" y="0"/>
          <a:ext cx="0" cy="0"/>
          <a:chOff x="0" y="0"/>
          <a:chExt cx="0" cy="0"/>
        </a:xfrm>
      </p:grpSpPr>
      <p:sp>
        <p:nvSpPr>
          <p:cNvPr id="1189" name="Google Shape;1189;p84"/>
          <p:cNvSpPr/>
          <p:nvPr/>
        </p:nvSpPr>
        <p:spPr>
          <a:xfrm>
            <a:off x="152400" y="66532"/>
            <a:ext cx="6011839" cy="3384645"/>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Nombre oportunidad: </a:t>
            </a:r>
            <a:r>
              <a:rPr lang="es-ES" sz="1400" b="0" i="0" u="none" strike="noStrike" cap="none" dirty="0">
                <a:latin typeface="Josefin Sans" pitchFamily="2" charset="0"/>
                <a:ea typeface="Arial"/>
                <a:cs typeface="Arial"/>
                <a:sym typeface="Arial"/>
              </a:rPr>
              <a:t>línea Valledupar Adelante  </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Entidades: </a:t>
            </a:r>
            <a:r>
              <a:rPr lang="es-ES" sz="1400" b="0" i="0" u="none" strike="noStrike" cap="none" dirty="0">
                <a:latin typeface="Josefin Sans" pitchFamily="2" charset="0"/>
                <a:ea typeface="Arial"/>
                <a:cs typeface="Arial"/>
                <a:sym typeface="Arial"/>
              </a:rPr>
              <a:t>Alcaldía de Valledupar -Bancóldex     </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Ciudades: </a:t>
            </a:r>
            <a:r>
              <a:rPr lang="es-ES" sz="1400" b="0" i="0" u="none" strike="noStrike" cap="none" dirty="0">
                <a:latin typeface="Josefin Sans" pitchFamily="2" charset="0"/>
                <a:ea typeface="Arial"/>
                <a:cs typeface="Arial"/>
                <a:sym typeface="Arial"/>
              </a:rPr>
              <a:t>Valledupar</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Descripción: </a:t>
            </a:r>
            <a:r>
              <a:rPr lang="es-ES" sz="1400" b="0" i="0" u="none" strike="noStrike" cap="none" dirty="0">
                <a:latin typeface="Josefin Sans" pitchFamily="2" charset="0"/>
                <a:ea typeface="Arial"/>
                <a:cs typeface="Arial"/>
                <a:sym typeface="Arial"/>
              </a:rPr>
              <a:t>La Alcaldía Valledupar y Bancóldex, han diseñado una solución de crédito preferencial dirigida a la reactivación y fortalecimiento de las empresas de todos los sectores. </a:t>
            </a:r>
            <a:endParaRPr lang="es-ES"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Beneficiarios: </a:t>
            </a:r>
            <a:r>
              <a:rPr lang="es-ES" sz="1400" b="0" i="0" u="none" strike="noStrike" cap="none" dirty="0">
                <a:latin typeface="Josefin Sans" pitchFamily="2" charset="0"/>
                <a:ea typeface="Arial"/>
                <a:cs typeface="Arial"/>
                <a:sym typeface="Arial"/>
              </a:rPr>
              <a:t>Personas naturales y jurídicas, consideradas como micros, pequeñas y medianas empresas, con domicilio principal en la ciudad de Valledupar. Destino de los recursos: Capital de trabajo, sustitución de pasivos, y modernización o compra de maquinaria, propiedad y planta. Montos máximos por </a:t>
            </a:r>
            <a:r>
              <a:rPr lang="es-ES" sz="1400" i="0" u="none" strike="noStrike" cap="none" dirty="0">
                <a:latin typeface="Josefin Sans" pitchFamily="2" charset="0"/>
                <a:ea typeface="Arial"/>
                <a:cs typeface="Arial"/>
                <a:sym typeface="Arial"/>
              </a:rPr>
              <a:t>empresa: </a:t>
            </a:r>
            <a:r>
              <a:rPr lang="es-ES" sz="1400" b="0" i="0" u="none" strike="noStrike" cap="none" dirty="0">
                <a:latin typeface="Josefin Sans" pitchFamily="2" charset="0"/>
                <a:ea typeface="Arial"/>
                <a:cs typeface="Arial"/>
                <a:sym typeface="Arial"/>
              </a:rPr>
              <a:t>Hasta 70 millones de pesos para microempresas. Hasta 150 millones de pesos para pequeñas y medianas empresas.</a:t>
            </a:r>
            <a:endParaRPr sz="1400" dirty="0">
              <a:latin typeface="Josefin Sans" pitchFamily="2" charset="0"/>
            </a:endParaRPr>
          </a:p>
        </p:txBody>
      </p:sp>
      <p:sp>
        <p:nvSpPr>
          <p:cNvPr id="2" name="CuadroTexto 1">
            <a:extLst>
              <a:ext uri="{FF2B5EF4-FFF2-40B4-BE49-F238E27FC236}">
                <a16:creationId xmlns:a16="http://schemas.microsoft.com/office/drawing/2014/main" id="{C049CE87-7C3C-4C1B-B8D7-0D1C3C536A7D}"/>
              </a:ext>
            </a:extLst>
          </p:cNvPr>
          <p:cNvSpPr txBox="1"/>
          <p:nvPr/>
        </p:nvSpPr>
        <p:spPr>
          <a:xfrm>
            <a:off x="-1" y="4618667"/>
            <a:ext cx="9144001" cy="307777"/>
          </a:xfrm>
          <a:prstGeom prst="rect">
            <a:avLst/>
          </a:prstGeom>
          <a:noFill/>
        </p:spPr>
        <p:txBody>
          <a:bodyPr wrap="square" rtlCol="0">
            <a:spAutoFit/>
          </a:bodyPr>
          <a:lstStyle/>
          <a:p>
            <a:pPr algn="ctr"/>
            <a:r>
              <a:rPr lang="es-ES" sz="1400" b="1" i="0" u="sng" strike="noStrike" cap="none" dirty="0">
                <a:latin typeface="Josefin Sans" pitchFamily="2" charset="0"/>
                <a:ea typeface="Arial"/>
                <a:cs typeface="Arial"/>
                <a:sym typeface="Arial"/>
                <a:hlinkClick r:id="rId3">
                  <a:extLst>
                    <a:ext uri="{A12FA001-AC4F-418D-AE19-62706E023703}">
                      <ahyp:hlinkClr xmlns:ahyp="http://schemas.microsoft.com/office/drawing/2018/hyperlinkcolor" val="tx"/>
                    </a:ext>
                  </a:extLst>
                </a:hlinkClick>
              </a:rPr>
              <a:t>https://www.bancoldex.com/soluciones-financieras/lineas-de-credito</a:t>
            </a:r>
            <a:r>
              <a:rPr lang="es-ES" sz="1400" b="1" i="0" u="none" strike="noStrike" cap="none" dirty="0">
                <a:latin typeface="Josefin Sans" pitchFamily="2" charset="0"/>
                <a:ea typeface="Arial"/>
                <a:cs typeface="Arial"/>
                <a:sym typeface="Arial"/>
              </a:rPr>
              <a:t>   </a:t>
            </a:r>
            <a:endParaRPr lang="es-ES" b="1" dirty="0">
              <a:latin typeface="Josefin Sans" pitchFamily="2" charset="0"/>
            </a:endParaRPr>
          </a:p>
        </p:txBody>
      </p:sp>
      <p:pic>
        <p:nvPicPr>
          <p:cNvPr id="16386" name="Picture 2" descr="LÍNEA VALLEDUPAR ADELANTE | Bancoldex">
            <a:extLst>
              <a:ext uri="{FF2B5EF4-FFF2-40B4-BE49-F238E27FC236}">
                <a16:creationId xmlns:a16="http://schemas.microsoft.com/office/drawing/2014/main" id="{343DD647-F161-4650-B1A0-2A9493A089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2099" y="3576639"/>
            <a:ext cx="4721699" cy="9165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pic>
        <p:nvPicPr>
          <p:cNvPr id="1209" name="Google Shape;1209;p85"/>
          <p:cNvPicPr preferRelativeResize="0"/>
          <p:nvPr/>
        </p:nvPicPr>
        <p:blipFill rotWithShape="1">
          <a:blip r:embed="rId3">
            <a:alphaModFix/>
          </a:blip>
          <a:srcRect/>
          <a:stretch/>
        </p:blipFill>
        <p:spPr>
          <a:xfrm>
            <a:off x="1764284" y="-387836"/>
            <a:ext cx="217898" cy="36000"/>
          </a:xfrm>
          <a:prstGeom prst="rect">
            <a:avLst/>
          </a:prstGeom>
          <a:noFill/>
          <a:ln>
            <a:noFill/>
          </a:ln>
        </p:spPr>
      </p:pic>
      <p:sp>
        <p:nvSpPr>
          <p:cNvPr id="1211" name="Google Shape;1211;p85"/>
          <p:cNvSpPr/>
          <p:nvPr/>
        </p:nvSpPr>
        <p:spPr>
          <a:xfrm>
            <a:off x="0" y="0"/>
            <a:ext cx="7627943" cy="3246206"/>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Nombre oportunidad: </a:t>
            </a:r>
            <a:r>
              <a:rPr lang="es-ES" sz="1400" b="0" i="0" u="none" strike="noStrike" cap="none" dirty="0">
                <a:latin typeface="Josefin Sans" pitchFamily="2" charset="0"/>
                <a:ea typeface="Arial"/>
                <a:cs typeface="Arial"/>
                <a:sym typeface="Arial"/>
              </a:rPr>
              <a:t>línea Bogotá Adelante </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Entidades:</a:t>
            </a:r>
            <a:r>
              <a:rPr lang="es-ES" sz="1600" b="0" i="0" u="none" strike="noStrike" cap="none" dirty="0">
                <a:latin typeface="Josefin Sans" pitchFamily="2" charset="0"/>
                <a:ea typeface="Arial"/>
                <a:cs typeface="Arial"/>
                <a:sym typeface="Arial"/>
              </a:rPr>
              <a:t> </a:t>
            </a:r>
            <a:r>
              <a:rPr lang="es-ES" sz="1400" b="0" i="0" u="none" strike="noStrike" cap="none" dirty="0">
                <a:latin typeface="Josefin Sans" pitchFamily="2" charset="0"/>
                <a:ea typeface="Arial"/>
                <a:cs typeface="Arial"/>
                <a:sym typeface="Arial"/>
              </a:rPr>
              <a:t>Alcaldía de Bogotá -Bancóldex     </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Ciudades: </a:t>
            </a:r>
            <a:r>
              <a:rPr lang="es-ES" sz="1400" b="0" i="0" u="none" strike="noStrike" cap="none" dirty="0">
                <a:latin typeface="Josefin Sans" pitchFamily="2" charset="0"/>
                <a:ea typeface="Arial"/>
                <a:cs typeface="Arial"/>
                <a:sym typeface="Arial"/>
              </a:rPr>
              <a:t>Bogotá</a:t>
            </a:r>
            <a:endParaRPr sz="1400" dirty="0">
              <a:latin typeface="Josefin Sans" pitchFamily="2" charset="0"/>
            </a:endParaRPr>
          </a:p>
          <a:p>
            <a:pPr marL="0" marR="0" lvl="0" indent="0" algn="just" rtl="0">
              <a:lnSpc>
                <a:spcPct val="115000"/>
              </a:lnSpc>
              <a:spcBef>
                <a:spcPts val="0"/>
              </a:spcBef>
              <a:spcAft>
                <a:spcPts val="0"/>
              </a:spcAft>
              <a:buNone/>
            </a:pPr>
            <a:r>
              <a:rPr lang="es-ES" sz="1600" b="1" i="0" u="none" strike="noStrike" cap="none" dirty="0">
                <a:latin typeface="Josefin Sans" pitchFamily="2" charset="0"/>
                <a:ea typeface="Arial"/>
                <a:cs typeface="Arial"/>
                <a:sym typeface="Arial"/>
              </a:rPr>
              <a:t>Descripción: </a:t>
            </a:r>
            <a:r>
              <a:rPr lang="es-ES" sz="1400" b="0" i="0" u="none" strike="noStrike" cap="none" dirty="0">
                <a:latin typeface="Josefin Sans" pitchFamily="2" charset="0"/>
                <a:ea typeface="Arial"/>
                <a:cs typeface="Arial"/>
                <a:sym typeface="Arial"/>
              </a:rPr>
              <a:t>La Alcaldía Cúcuta y Bancóldex, han diseñado una solución de crédito preferencial dirigida a la reactivación y fortalecimiento de las empresas de todos los sectores. Beneficiarios: Personas naturales y jurídicas, consideradas como micros, pequeñas y medianas empresas, de todos los sectores económicos, con domicilio principal en la ciudad de Bogotá. Condición diferencial para empresarios: mujeres, jóvenes menores de 28 años y personas con discapacidad con participación en la propiedad de la empresa. Destino de los recursos: Capital de trabajo, sustitución de pasivos y modernización. Montos máximos por empresa: Hasta 100 millones de pesos para microempresas. Hasta 300 millones de pesos para pequeñas empresas. Hasta 700 millones para medianas empresas.    </a:t>
            </a:r>
            <a:endParaRPr sz="1400" dirty="0">
              <a:latin typeface="Josefin Sans" pitchFamily="2" charset="0"/>
            </a:endParaRPr>
          </a:p>
        </p:txBody>
      </p:sp>
      <p:sp>
        <p:nvSpPr>
          <p:cNvPr id="2" name="CuadroTexto 1">
            <a:extLst>
              <a:ext uri="{FF2B5EF4-FFF2-40B4-BE49-F238E27FC236}">
                <a16:creationId xmlns:a16="http://schemas.microsoft.com/office/drawing/2014/main" id="{847E80D6-ACA0-4234-900D-A855D2BCAC2B}"/>
              </a:ext>
            </a:extLst>
          </p:cNvPr>
          <p:cNvSpPr txBox="1"/>
          <p:nvPr/>
        </p:nvSpPr>
        <p:spPr>
          <a:xfrm>
            <a:off x="0" y="4734977"/>
            <a:ext cx="9144000" cy="307777"/>
          </a:xfrm>
          <a:prstGeom prst="rect">
            <a:avLst/>
          </a:prstGeom>
          <a:noFill/>
        </p:spPr>
        <p:txBody>
          <a:bodyPr wrap="square" rtlCol="0">
            <a:spAutoFit/>
          </a:bodyPr>
          <a:lstStyle/>
          <a:p>
            <a:pPr algn="ctr"/>
            <a:r>
              <a:rPr lang="es-ES" sz="1400" b="1" i="0" u="sng" strike="noStrike" cap="none" dirty="0">
                <a:latin typeface="Josefin Sans" pitchFamily="2" charset="0"/>
                <a:ea typeface="Arial"/>
                <a:cs typeface="Arial"/>
                <a:sym typeface="Arial"/>
                <a:hlinkClick r:id="rId4">
                  <a:extLst>
                    <a:ext uri="{A12FA001-AC4F-418D-AE19-62706E023703}">
                      <ahyp:hlinkClr xmlns:ahyp="http://schemas.microsoft.com/office/drawing/2018/hyperlinkcolor" val="tx"/>
                    </a:ext>
                  </a:extLst>
                </a:hlinkClick>
              </a:rPr>
              <a:t>https://www.bancoldex.com/soluciones-financieras/lineas-de-credito</a:t>
            </a:r>
            <a:r>
              <a:rPr lang="es-ES" sz="1400" b="1" i="0" u="none" strike="noStrike" cap="none" dirty="0">
                <a:latin typeface="Josefin Sans" pitchFamily="2" charset="0"/>
                <a:ea typeface="Arial"/>
                <a:cs typeface="Arial"/>
                <a:sym typeface="Arial"/>
              </a:rPr>
              <a:t> </a:t>
            </a:r>
            <a:endParaRPr lang="es-ES" b="1" dirty="0">
              <a:latin typeface="Josefin Sans" pitchFamily="2" charset="0"/>
            </a:endParaRPr>
          </a:p>
        </p:txBody>
      </p:sp>
      <p:pic>
        <p:nvPicPr>
          <p:cNvPr id="17410" name="Picture 2" descr="LÍNEA BOGOTÁ ADELANTE">
            <a:extLst>
              <a:ext uri="{FF2B5EF4-FFF2-40B4-BE49-F238E27FC236}">
                <a16:creationId xmlns:a16="http://schemas.microsoft.com/office/drawing/2014/main" id="{08B669BF-1257-4717-AF13-8FBB36CCAA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316" y="3274786"/>
            <a:ext cx="2651936" cy="1215496"/>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Bogotá Adelante | Bogotá AdelanteSecretaría Distrital de Desarrollo  Económico - Bogotá D.C.">
            <a:extLst>
              <a:ext uri="{FF2B5EF4-FFF2-40B4-BE49-F238E27FC236}">
                <a16:creationId xmlns:a16="http://schemas.microsoft.com/office/drawing/2014/main" id="{EF2C329B-051C-4118-B37C-71915BF228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3971" y="3376229"/>
            <a:ext cx="3810000" cy="1057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pic>
        <p:nvPicPr>
          <p:cNvPr id="1224" name="Google Shape;1224;p86"/>
          <p:cNvPicPr preferRelativeResize="0"/>
          <p:nvPr/>
        </p:nvPicPr>
        <p:blipFill rotWithShape="1">
          <a:blip r:embed="rId3">
            <a:alphaModFix/>
          </a:blip>
          <a:srcRect/>
          <a:stretch/>
        </p:blipFill>
        <p:spPr>
          <a:xfrm>
            <a:off x="1682291" y="645572"/>
            <a:ext cx="5779417" cy="3852356"/>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228"/>
        <p:cNvGrpSpPr/>
        <p:nvPr/>
      </p:nvGrpSpPr>
      <p:grpSpPr>
        <a:xfrm>
          <a:off x="0" y="0"/>
          <a:ext cx="0" cy="0"/>
          <a:chOff x="0" y="0"/>
          <a:chExt cx="0" cy="0"/>
        </a:xfrm>
      </p:grpSpPr>
      <p:pic>
        <p:nvPicPr>
          <p:cNvPr id="1241" name="Google Shape;1241;p87"/>
          <p:cNvPicPr preferRelativeResize="0"/>
          <p:nvPr/>
        </p:nvPicPr>
        <p:blipFill rotWithShape="1">
          <a:blip r:embed="rId3">
            <a:alphaModFix/>
          </a:blip>
          <a:srcRect/>
          <a:stretch/>
        </p:blipFill>
        <p:spPr>
          <a:xfrm>
            <a:off x="2454539" y="995534"/>
            <a:ext cx="4234922" cy="3152432"/>
          </a:xfrm>
          <a:prstGeom prst="rect">
            <a:avLst/>
          </a:prstGeom>
          <a:noFill/>
          <a:ln>
            <a:noFill/>
          </a:ln>
        </p:spPr>
      </p:pic>
      <p:sp>
        <p:nvSpPr>
          <p:cNvPr id="1242" name="Google Shape;1242;p87"/>
          <p:cNvSpPr txBox="1"/>
          <p:nvPr/>
        </p:nvSpPr>
        <p:spPr>
          <a:xfrm>
            <a:off x="0" y="80234"/>
            <a:ext cx="9144000" cy="615523"/>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s-ES" sz="2800" b="1" dirty="0">
                <a:solidFill>
                  <a:srgbClr val="FF6600"/>
                </a:solidFill>
                <a:latin typeface="Josefin Sans" pitchFamily="2" charset="0"/>
                <a:cs typeface="Arial" panose="020B0604020202020204" pitchFamily="34" charset="0"/>
                <a:sym typeface="Arial"/>
              </a:rPr>
              <a:t>Campus Virtual Cámara de Comercio</a:t>
            </a:r>
            <a:endParaRPr sz="2800" b="1" dirty="0">
              <a:solidFill>
                <a:srgbClr val="FF6600"/>
              </a:solidFill>
              <a:latin typeface="Josefin Sans" pitchFamily="2" charset="0"/>
              <a:cs typeface="Arial" panose="020B0604020202020204" pitchFamily="34" charset="0"/>
              <a:sym typeface="Arial"/>
            </a:endParaRPr>
          </a:p>
        </p:txBody>
      </p:sp>
      <p:sp>
        <p:nvSpPr>
          <p:cNvPr id="1243" name="Google Shape;1243;p87"/>
          <p:cNvSpPr txBox="1"/>
          <p:nvPr/>
        </p:nvSpPr>
        <p:spPr>
          <a:xfrm>
            <a:off x="0" y="4509298"/>
            <a:ext cx="9144000" cy="55396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https://camaramedellin.kmelx.com/account/login/?next=/%3Futm_source%3Dnewsletter%26utm_medium%3Demail%26utm_campaign%3Dnews-invitacion-registrate</a:t>
            </a:r>
            <a:endParaRPr sz="1200" b="1" i="0" u="none" strike="noStrike" cap="none" dirty="0">
              <a:latin typeface="Josefin Sans" pitchFamily="2" charset="0"/>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6385452" y="238073"/>
            <a:ext cx="608543" cy="592940"/>
          </a:xfrm>
          <a:prstGeom prst="rect">
            <a:avLst/>
          </a:prstGeom>
        </p:spPr>
      </p:pic>
      <p:sp>
        <p:nvSpPr>
          <p:cNvPr id="5" name="CuadroTexto 4"/>
          <p:cNvSpPr txBox="1"/>
          <p:nvPr/>
        </p:nvSpPr>
        <p:spPr>
          <a:xfrm>
            <a:off x="435450" y="147800"/>
            <a:ext cx="7237284" cy="584775"/>
          </a:xfrm>
          <a:prstGeom prst="rect">
            <a:avLst/>
          </a:prstGeom>
          <a:noFill/>
        </p:spPr>
        <p:txBody>
          <a:bodyPr wrap="square" rtlCol="0">
            <a:spAutoFit/>
          </a:bodyPr>
          <a:lstStyle>
            <a:defPPr>
              <a:defRPr lang="es-ES"/>
            </a:defPPr>
            <a:lvl1pPr>
              <a:defRPr sz="2000" b="1">
                <a:solidFill>
                  <a:srgbClr val="E8E6E8"/>
                </a:solidFill>
                <a:latin typeface="Calibri"/>
                <a:cs typeface="Calibri"/>
              </a:defRPr>
            </a:lvl1pPr>
          </a:lstStyle>
          <a:p>
            <a:pPr algn="ctr"/>
            <a:r>
              <a:rPr lang="es-ES" sz="3200" dirty="0">
                <a:solidFill>
                  <a:srgbClr val="FF6600"/>
                </a:solidFill>
                <a:latin typeface="Josefin Sans" pitchFamily="2" charset="0"/>
                <a:cs typeface="Arial" panose="020B0604020202020204" pitchFamily="34" charset="0"/>
                <a:sym typeface="Arial"/>
              </a:rPr>
              <a:t>PREMIOS EVERIS</a:t>
            </a:r>
          </a:p>
        </p:txBody>
      </p:sp>
      <p:pic>
        <p:nvPicPr>
          <p:cNvPr id="9" name="Imagen 8" descr="Logotipo&#10;&#10;Descripción generada automáticamente">
            <a:extLst>
              <a:ext uri="{FF2B5EF4-FFF2-40B4-BE49-F238E27FC236}">
                <a16:creationId xmlns:a16="http://schemas.microsoft.com/office/drawing/2014/main" id="{5CF38FE4-2069-4DCF-98B6-7F06588AC370}"/>
              </a:ext>
            </a:extLst>
          </p:cNvPr>
          <p:cNvPicPr>
            <a:picLocks noChangeAspect="1"/>
          </p:cNvPicPr>
          <p:nvPr/>
        </p:nvPicPr>
        <p:blipFill>
          <a:blip r:embed="rId4"/>
          <a:stretch>
            <a:fillRect/>
          </a:stretch>
        </p:blipFill>
        <p:spPr>
          <a:xfrm>
            <a:off x="5045613" y="1867275"/>
            <a:ext cx="2627122" cy="2569064"/>
          </a:xfrm>
          <a:prstGeom prst="rect">
            <a:avLst/>
          </a:prstGeom>
        </p:spPr>
      </p:pic>
      <p:sp>
        <p:nvSpPr>
          <p:cNvPr id="13" name="Google Shape;209;p32">
            <a:extLst>
              <a:ext uri="{FF2B5EF4-FFF2-40B4-BE49-F238E27FC236}">
                <a16:creationId xmlns:a16="http://schemas.microsoft.com/office/drawing/2014/main" id="{22343DDC-322C-4A9E-88D2-804E146998F0}"/>
              </a:ext>
            </a:extLst>
          </p:cNvPr>
          <p:cNvSpPr txBox="1"/>
          <p:nvPr/>
        </p:nvSpPr>
        <p:spPr>
          <a:xfrm>
            <a:off x="396468" y="673791"/>
            <a:ext cx="466120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21" name="Google Shape;210;p32">
            <a:extLst>
              <a:ext uri="{FF2B5EF4-FFF2-40B4-BE49-F238E27FC236}">
                <a16:creationId xmlns:a16="http://schemas.microsoft.com/office/drawing/2014/main" id="{09E61AF0-ED7A-43D9-96B0-54D25D925E57}"/>
              </a:ext>
            </a:extLst>
          </p:cNvPr>
          <p:cNvSpPr/>
          <p:nvPr/>
        </p:nvSpPr>
        <p:spPr>
          <a:xfrm>
            <a:off x="396468" y="1379733"/>
            <a:ext cx="2250479" cy="120032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6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Modelo de negocio en tecnología</a:t>
            </a:r>
            <a:r>
              <a:rPr lang="es-ES" sz="1400" dirty="0">
                <a:latin typeface="Josefin Sans" pitchFamily="2" charset="0"/>
              </a:rPr>
              <a:t> </a:t>
            </a:r>
            <a:r>
              <a:rPr lang="es-ES" sz="1400" b="0" i="0" u="none" strike="noStrike" cap="none" dirty="0">
                <a:latin typeface="Josefin Sans" pitchFamily="2" charset="0"/>
                <a:ea typeface="Arial"/>
                <a:cs typeface="Arial"/>
                <a:sym typeface="Arial"/>
              </a:rPr>
              <a:t>digital </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Tecnología Industrial</a:t>
            </a:r>
            <a:endParaRPr sz="1400" b="0" i="0" u="none" strike="noStrike" cap="none" dirty="0">
              <a:latin typeface="Josefin Sans" pitchFamily="2" charset="0"/>
              <a:ea typeface="Arial"/>
              <a:cs typeface="Arial"/>
              <a:sym typeface="Arial"/>
            </a:endParaRPr>
          </a:p>
          <a:p>
            <a:pPr marL="257175" marR="0" lvl="0" indent="-257175" algn="l" rtl="0">
              <a:lnSpc>
                <a:spcPct val="100000"/>
              </a:lnSpc>
              <a:spcBef>
                <a:spcPts val="0"/>
              </a:spcBef>
              <a:spcAft>
                <a:spcPts val="0"/>
              </a:spcAft>
              <a:buClr>
                <a:srgbClr val="000000"/>
              </a:buClr>
              <a:buSzPts val="1400"/>
              <a:buFont typeface="Arial"/>
              <a:buChar char="•"/>
            </a:pPr>
            <a:r>
              <a:rPr lang="es-ES" sz="1400" b="0" i="0" u="none" strike="noStrike" cap="none" dirty="0">
                <a:latin typeface="Josefin Sans" pitchFamily="2" charset="0"/>
                <a:ea typeface="Arial"/>
                <a:cs typeface="Arial"/>
                <a:sym typeface="Arial"/>
              </a:rPr>
              <a:t>Biotecnología y salud</a:t>
            </a:r>
            <a:endParaRPr sz="1400" b="0" i="0" u="none" strike="noStrike" cap="none" dirty="0">
              <a:latin typeface="Josefin Sans" pitchFamily="2" charset="0"/>
              <a:ea typeface="Arial"/>
              <a:cs typeface="Arial"/>
              <a:sym typeface="Arial"/>
            </a:endParaRPr>
          </a:p>
        </p:txBody>
      </p:sp>
      <p:sp>
        <p:nvSpPr>
          <p:cNvPr id="22" name="Google Shape;211;p32">
            <a:extLst>
              <a:ext uri="{FF2B5EF4-FFF2-40B4-BE49-F238E27FC236}">
                <a16:creationId xmlns:a16="http://schemas.microsoft.com/office/drawing/2014/main" id="{6292AFA5-16B6-422E-98CD-DAC1536CAB54}"/>
              </a:ext>
            </a:extLst>
          </p:cNvPr>
          <p:cNvSpPr/>
          <p:nvPr/>
        </p:nvSpPr>
        <p:spPr>
          <a:xfrm>
            <a:off x="396467" y="2697132"/>
            <a:ext cx="4572000" cy="23131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6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Podrá participar en la presente Convocatoria del Premio </a:t>
            </a:r>
            <a:r>
              <a:rPr lang="es-ES" sz="1400" b="0" i="0" u="none" strike="noStrike" cap="none" dirty="0" err="1">
                <a:latin typeface="Josefin Sans" pitchFamily="2" charset="0"/>
                <a:ea typeface="Arial"/>
                <a:cs typeface="Arial"/>
                <a:sym typeface="Arial"/>
              </a:rPr>
              <a:t>everis</a:t>
            </a:r>
            <a:r>
              <a:rPr lang="es-ES" sz="1400" b="0" i="0" u="none" strike="noStrike" cap="none" dirty="0">
                <a:latin typeface="Josefin Sans" pitchFamily="2" charset="0"/>
                <a:ea typeface="Arial"/>
                <a:cs typeface="Arial"/>
                <a:sym typeface="Arial"/>
              </a:rPr>
              <a:t> Colombia cualquier emprendedor, empresario individual, grupo de emprendedores, así como sociedades ya constituidas, que no haya obtenido más de $3.500.000.000 de pesos colombianos de financiación acumulados en los últimos 3 años, o facturado más de $2.100.000.000 de pesos colombianos en el último ejercicio. </a:t>
            </a:r>
            <a:endParaRPr sz="1400" b="0" i="0" u="none" strike="noStrike" cap="none" dirty="0">
              <a:latin typeface="Josefin Sans" pitchFamily="2" charset="0"/>
              <a:ea typeface="Arial"/>
              <a:cs typeface="Arial"/>
              <a:sym typeface="Arial"/>
            </a:endParaRPr>
          </a:p>
        </p:txBody>
      </p:sp>
      <p:sp>
        <p:nvSpPr>
          <p:cNvPr id="23" name="Google Shape;212;p32">
            <a:extLst>
              <a:ext uri="{FF2B5EF4-FFF2-40B4-BE49-F238E27FC236}">
                <a16:creationId xmlns:a16="http://schemas.microsoft.com/office/drawing/2014/main" id="{B239FA85-6065-4253-B583-F7CBD2935E74}"/>
              </a:ext>
            </a:extLst>
          </p:cNvPr>
          <p:cNvSpPr/>
          <p:nvPr/>
        </p:nvSpPr>
        <p:spPr>
          <a:xfrm>
            <a:off x="2724093" y="1379733"/>
            <a:ext cx="2088539" cy="13173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 </a:t>
            </a:r>
            <a:r>
              <a:rPr lang="es-ES" sz="1400" b="0" i="0" u="none" strike="noStrike" cap="none" dirty="0">
                <a:latin typeface="Josefin Sans" pitchFamily="2" charset="0"/>
                <a:ea typeface="Arial"/>
                <a:cs typeface="Arial"/>
                <a:sym typeface="Arial"/>
              </a:rPr>
              <a:t>Premio </a:t>
            </a:r>
            <a:r>
              <a:rPr lang="es-ES" sz="1400" b="0" i="0" u="none" strike="noStrike" cap="none" dirty="0" err="1">
                <a:latin typeface="Josefin Sans" pitchFamily="2" charset="0"/>
                <a:ea typeface="Arial"/>
                <a:cs typeface="Arial"/>
                <a:sym typeface="Arial"/>
              </a:rPr>
              <a:t>Everis</a:t>
            </a:r>
            <a:r>
              <a:rPr lang="es-ES" sz="1400" b="0" i="0" u="none" strike="noStrike" cap="none" dirty="0">
                <a:latin typeface="Josefin Sans" pitchFamily="2" charset="0"/>
                <a:ea typeface="Arial"/>
                <a:cs typeface="Arial"/>
                <a:sym typeface="Arial"/>
              </a:rPr>
              <a:t> </a:t>
            </a:r>
            <a:r>
              <a:rPr lang="es-ES" sz="1400" dirty="0" err="1">
                <a:latin typeface="Josefin Sans" pitchFamily="2" charset="0"/>
                <a:ea typeface="Arial"/>
                <a:cs typeface="Arial"/>
                <a:sym typeface="Arial"/>
              </a:rPr>
              <a:t>GMentoring</a:t>
            </a:r>
            <a:r>
              <a:rPr lang="es-ES" sz="1400" dirty="0">
                <a:latin typeface="Josefin Sans" pitchFamily="2" charset="0"/>
                <a:ea typeface="Arial"/>
                <a:cs typeface="Arial"/>
                <a:sym typeface="Arial"/>
              </a:rPr>
              <a:t>, 9 semanas de aceleración y participación en el </a:t>
            </a:r>
          </a:p>
          <a:p>
            <a:pPr marL="0" marR="0" lvl="0" indent="0" algn="l" rtl="0">
              <a:lnSpc>
                <a:spcPct val="100000"/>
              </a:lnSpc>
              <a:spcBef>
                <a:spcPts val="0"/>
              </a:spcBef>
              <a:spcAft>
                <a:spcPts val="0"/>
              </a:spcAft>
              <a:buClr>
                <a:srgbClr val="000000"/>
              </a:buClr>
              <a:buSzPts val="1403"/>
              <a:buFont typeface="Arial"/>
              <a:buNone/>
            </a:pPr>
            <a:r>
              <a:rPr lang="es-ES" sz="1400" b="0" i="0" u="none" strike="noStrike" cap="none" dirty="0" err="1">
                <a:latin typeface="Josefin Sans" pitchFamily="2" charset="0"/>
                <a:ea typeface="Arial"/>
                <a:cs typeface="Arial"/>
                <a:sym typeface="Arial"/>
              </a:rPr>
              <a:t>lobal</a:t>
            </a:r>
            <a:r>
              <a:rPr lang="es-ES" sz="1400" b="0" i="0" u="none" strike="noStrike" cap="none" dirty="0">
                <a:latin typeface="Josefin Sans" pitchFamily="2" charset="0"/>
                <a:ea typeface="Arial"/>
                <a:cs typeface="Arial"/>
                <a:sym typeface="Arial"/>
              </a:rPr>
              <a:t> por 60.000 Euros  </a:t>
            </a:r>
            <a:endParaRPr sz="1400" b="0" i="0" u="none" strike="noStrike" cap="none" dirty="0">
              <a:latin typeface="Josefin Sans" pitchFamily="2" charset="0"/>
              <a:ea typeface="Arial"/>
              <a:cs typeface="Arial"/>
              <a:sym typeface="Arial"/>
            </a:endParaRPr>
          </a:p>
        </p:txBody>
      </p:sp>
      <p:sp>
        <p:nvSpPr>
          <p:cNvPr id="24" name="Google Shape;213;p32">
            <a:extLst>
              <a:ext uri="{FF2B5EF4-FFF2-40B4-BE49-F238E27FC236}">
                <a16:creationId xmlns:a16="http://schemas.microsoft.com/office/drawing/2014/main" id="{01F012A9-DDD5-4EDE-A238-B7861C510613}"/>
              </a:ext>
            </a:extLst>
          </p:cNvPr>
          <p:cNvSpPr/>
          <p:nvPr/>
        </p:nvSpPr>
        <p:spPr>
          <a:xfrm>
            <a:off x="396467" y="925891"/>
            <a:ext cx="4572000" cy="4538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Reconocimiento al emprendimiento, a la innovación y al talento</a:t>
            </a:r>
            <a:endParaRPr sz="1400" b="0" i="0" u="none" strike="noStrike" cap="none" dirty="0">
              <a:latin typeface="Josefin Sans" pitchFamily="2" charset="0"/>
              <a:ea typeface="Arial"/>
              <a:cs typeface="Arial"/>
              <a:sym typeface="Arial"/>
            </a:endParaRPr>
          </a:p>
        </p:txBody>
      </p:sp>
      <p:pic>
        <p:nvPicPr>
          <p:cNvPr id="25" name="Google Shape;214;p32">
            <a:extLst>
              <a:ext uri="{FF2B5EF4-FFF2-40B4-BE49-F238E27FC236}">
                <a16:creationId xmlns:a16="http://schemas.microsoft.com/office/drawing/2014/main" id="{4BED5463-071A-49EA-8E20-FD37CA17D1ED}"/>
              </a:ext>
            </a:extLst>
          </p:cNvPr>
          <p:cNvPicPr preferRelativeResize="0"/>
          <p:nvPr/>
        </p:nvPicPr>
        <p:blipFill rotWithShape="1">
          <a:blip r:embed="rId5">
            <a:alphaModFix/>
          </a:blip>
          <a:srcRect/>
          <a:stretch/>
        </p:blipFill>
        <p:spPr>
          <a:xfrm>
            <a:off x="4968467" y="658205"/>
            <a:ext cx="2704267" cy="825294"/>
          </a:xfrm>
          <a:prstGeom prst="rect">
            <a:avLst/>
          </a:prstGeom>
          <a:noFill/>
          <a:ln>
            <a:noFill/>
          </a:ln>
        </p:spPr>
      </p:pic>
    </p:spTree>
    <p:extLst>
      <p:ext uri="{BB962C8B-B14F-4D97-AF65-F5344CB8AC3E}">
        <p14:creationId xmlns:p14="http://schemas.microsoft.com/office/powerpoint/2010/main" val="15606399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247"/>
        <p:cNvGrpSpPr/>
        <p:nvPr/>
      </p:nvGrpSpPr>
      <p:grpSpPr>
        <a:xfrm>
          <a:off x="0" y="0"/>
          <a:ext cx="0" cy="0"/>
          <a:chOff x="0" y="0"/>
          <a:chExt cx="0" cy="0"/>
        </a:xfrm>
      </p:grpSpPr>
      <p:pic>
        <p:nvPicPr>
          <p:cNvPr id="1251" name="Google Shape;1251;p88"/>
          <p:cNvPicPr preferRelativeResize="0"/>
          <p:nvPr/>
        </p:nvPicPr>
        <p:blipFill rotWithShape="1">
          <a:blip r:embed="rId3">
            <a:alphaModFix/>
          </a:blip>
          <a:srcRect/>
          <a:stretch/>
        </p:blipFill>
        <p:spPr>
          <a:xfrm>
            <a:off x="952956" y="4743873"/>
            <a:ext cx="767986" cy="492146"/>
          </a:xfrm>
          <a:prstGeom prst="rect">
            <a:avLst/>
          </a:prstGeom>
          <a:noFill/>
          <a:ln>
            <a:noFill/>
          </a:ln>
        </p:spPr>
      </p:pic>
      <p:pic>
        <p:nvPicPr>
          <p:cNvPr id="1252" name="Google Shape;1252;p88"/>
          <p:cNvPicPr preferRelativeResize="0"/>
          <p:nvPr/>
        </p:nvPicPr>
        <p:blipFill rotWithShape="1">
          <a:blip r:embed="rId4">
            <a:alphaModFix/>
          </a:blip>
          <a:srcRect/>
          <a:stretch/>
        </p:blipFill>
        <p:spPr>
          <a:xfrm rot="10800000">
            <a:off x="4403615" y="-90599"/>
            <a:ext cx="821898" cy="526682"/>
          </a:xfrm>
          <a:prstGeom prst="rect">
            <a:avLst/>
          </a:prstGeom>
          <a:noFill/>
          <a:ln>
            <a:noFill/>
          </a:ln>
        </p:spPr>
      </p:pic>
      <p:pic>
        <p:nvPicPr>
          <p:cNvPr id="1257" name="Google Shape;1257;p88"/>
          <p:cNvPicPr preferRelativeResize="0"/>
          <p:nvPr/>
        </p:nvPicPr>
        <p:blipFill rotWithShape="1">
          <a:blip r:embed="rId5">
            <a:alphaModFix/>
          </a:blip>
          <a:srcRect/>
          <a:stretch/>
        </p:blipFill>
        <p:spPr>
          <a:xfrm>
            <a:off x="-424859" y="186390"/>
            <a:ext cx="217898" cy="36000"/>
          </a:xfrm>
          <a:prstGeom prst="rect">
            <a:avLst/>
          </a:prstGeom>
          <a:noFill/>
          <a:ln>
            <a:noFill/>
          </a:ln>
        </p:spPr>
      </p:pic>
      <p:pic>
        <p:nvPicPr>
          <p:cNvPr id="1258" name="Google Shape;1258;p88"/>
          <p:cNvPicPr preferRelativeResize="0"/>
          <p:nvPr/>
        </p:nvPicPr>
        <p:blipFill rotWithShape="1">
          <a:blip r:embed="rId6">
            <a:alphaModFix/>
          </a:blip>
          <a:srcRect/>
          <a:stretch/>
        </p:blipFill>
        <p:spPr>
          <a:xfrm>
            <a:off x="96164" y="222390"/>
            <a:ext cx="4233274" cy="3741500"/>
          </a:xfrm>
          <a:prstGeom prst="rect">
            <a:avLst/>
          </a:prstGeom>
          <a:noFill/>
          <a:ln>
            <a:noFill/>
          </a:ln>
        </p:spPr>
      </p:pic>
      <p:sp>
        <p:nvSpPr>
          <p:cNvPr id="1259" name="Google Shape;1259;p88"/>
          <p:cNvSpPr txBox="1"/>
          <p:nvPr/>
        </p:nvSpPr>
        <p:spPr>
          <a:xfrm>
            <a:off x="0" y="4651162"/>
            <a:ext cx="9144000" cy="400079"/>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s-ES" sz="1400" b="1" i="0" u="none" strike="noStrike" cap="none" dirty="0">
                <a:latin typeface="Arial"/>
                <a:ea typeface="Arial"/>
                <a:cs typeface="Arial"/>
                <a:sym typeface="Arial"/>
              </a:rPr>
              <a:t>https://col40.co/user/register</a:t>
            </a:r>
            <a:endParaRPr sz="1400" b="1" i="0" u="none" strike="noStrike" cap="none" dirty="0">
              <a:latin typeface="Arial"/>
              <a:ea typeface="Arial"/>
              <a:cs typeface="Arial"/>
              <a:sym typeface="Arial"/>
            </a:endParaRPr>
          </a:p>
        </p:txBody>
      </p:sp>
      <p:pic>
        <p:nvPicPr>
          <p:cNvPr id="18434" name="Picture 2" descr="Inicio - Col40">
            <a:extLst>
              <a:ext uri="{FF2B5EF4-FFF2-40B4-BE49-F238E27FC236}">
                <a16:creationId xmlns:a16="http://schemas.microsoft.com/office/drawing/2014/main" id="{0C5B470F-CDD3-4FCB-A07B-3AF3BFC812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03615" y="3279562"/>
            <a:ext cx="3952875" cy="1152525"/>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Inicio - Col40">
            <a:extLst>
              <a:ext uri="{FF2B5EF4-FFF2-40B4-BE49-F238E27FC236}">
                <a16:creationId xmlns:a16="http://schemas.microsoft.com/office/drawing/2014/main" id="{CA2B0A8C-AAD5-40BD-986C-3F06D227799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3682" y="711413"/>
            <a:ext cx="1905000" cy="1866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pic>
        <p:nvPicPr>
          <p:cNvPr id="1264" name="Google Shape;1264;p89"/>
          <p:cNvPicPr preferRelativeResize="0"/>
          <p:nvPr/>
        </p:nvPicPr>
        <p:blipFill rotWithShape="1">
          <a:blip r:embed="rId3">
            <a:alphaModFix/>
          </a:blip>
          <a:srcRect l="20398" r="17654"/>
          <a:stretch/>
        </p:blipFill>
        <p:spPr>
          <a:xfrm>
            <a:off x="86860" y="296309"/>
            <a:ext cx="3717276" cy="3531916"/>
          </a:xfrm>
          <a:prstGeom prst="rect">
            <a:avLst/>
          </a:prstGeom>
          <a:noFill/>
          <a:ln>
            <a:noFill/>
          </a:ln>
        </p:spPr>
      </p:pic>
      <p:pic>
        <p:nvPicPr>
          <p:cNvPr id="1271" name="Google Shape;1271;p89"/>
          <p:cNvPicPr preferRelativeResize="0"/>
          <p:nvPr/>
        </p:nvPicPr>
        <p:blipFill rotWithShape="1">
          <a:blip r:embed="rId4">
            <a:alphaModFix/>
          </a:blip>
          <a:srcRect/>
          <a:stretch/>
        </p:blipFill>
        <p:spPr>
          <a:xfrm>
            <a:off x="1021739" y="-526270"/>
            <a:ext cx="218378" cy="36000"/>
          </a:xfrm>
          <a:prstGeom prst="rect">
            <a:avLst/>
          </a:prstGeom>
          <a:noFill/>
          <a:ln>
            <a:noFill/>
          </a:ln>
        </p:spPr>
      </p:pic>
      <p:pic>
        <p:nvPicPr>
          <p:cNvPr id="1272" name="Google Shape;1272;p89"/>
          <p:cNvPicPr preferRelativeResize="0"/>
          <p:nvPr/>
        </p:nvPicPr>
        <p:blipFill rotWithShape="1">
          <a:blip r:embed="rId5">
            <a:alphaModFix/>
          </a:blip>
          <a:srcRect/>
          <a:stretch/>
        </p:blipFill>
        <p:spPr>
          <a:xfrm>
            <a:off x="4090949" y="2109576"/>
            <a:ext cx="4582204" cy="1765024"/>
          </a:xfrm>
          <a:prstGeom prst="rect">
            <a:avLst/>
          </a:prstGeom>
          <a:noFill/>
          <a:ln>
            <a:noFill/>
          </a:ln>
        </p:spPr>
      </p:pic>
      <p:sp>
        <p:nvSpPr>
          <p:cNvPr id="1273" name="Google Shape;1273;p89"/>
          <p:cNvSpPr txBox="1"/>
          <p:nvPr/>
        </p:nvSpPr>
        <p:spPr>
          <a:xfrm>
            <a:off x="0" y="4611570"/>
            <a:ext cx="9144000" cy="400079"/>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s-ES" sz="1400" b="1" i="0" u="none" strike="noStrike" cap="none" dirty="0">
                <a:latin typeface="Arial"/>
                <a:ea typeface="Arial"/>
                <a:cs typeface="Arial"/>
                <a:sym typeface="Arial"/>
              </a:rPr>
              <a:t>https://cocrea.com.co/convocatoria</a:t>
            </a:r>
            <a:endParaRPr sz="1400" b="1" i="0" u="none" strike="noStrike" cap="none" dirty="0">
              <a:latin typeface="Arial"/>
              <a:ea typeface="Arial"/>
              <a:cs typeface="Arial"/>
              <a:sym typeface="Arial"/>
            </a:endParaRPr>
          </a:p>
        </p:txBody>
      </p:sp>
      <p:pic>
        <p:nvPicPr>
          <p:cNvPr id="19458" name="Picture 2" descr="CoCrea abre convocatoria para reactivar la economía a través de las  industrias culturales y creativas | Ministerio de Cultura de Colombia">
            <a:extLst>
              <a:ext uri="{FF2B5EF4-FFF2-40B4-BE49-F238E27FC236}">
                <a16:creationId xmlns:a16="http://schemas.microsoft.com/office/drawing/2014/main" id="{3B1DD8CF-B756-48FA-A725-0E827EBC47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6186" y="296309"/>
            <a:ext cx="2952750" cy="1552575"/>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4C7E2818-20EE-442A-AA42-411A3951AEAF}"/>
              </a:ext>
            </a:extLst>
          </p:cNvPr>
          <p:cNvSpPr txBox="1"/>
          <p:nvPr/>
        </p:nvSpPr>
        <p:spPr>
          <a:xfrm>
            <a:off x="1" y="4273016"/>
            <a:ext cx="9144000" cy="400110"/>
          </a:xfrm>
          <a:prstGeom prst="rect">
            <a:avLst/>
          </a:prstGeom>
          <a:noFill/>
        </p:spPr>
        <p:txBody>
          <a:bodyPr wrap="square" rtlCol="0">
            <a:spAutoFit/>
          </a:bodyPr>
          <a:lstStyle/>
          <a:p>
            <a:pPr algn="ctr"/>
            <a:r>
              <a:rPr lang="es-ES" sz="2000" b="1" dirty="0">
                <a:solidFill>
                  <a:srgbClr val="FF6600"/>
                </a:solidFill>
                <a:latin typeface="Josefin Sans" pitchFamily="2" charset="0"/>
                <a:cs typeface="Arial" panose="020B0604020202020204" pitchFamily="34" charset="0"/>
                <a:sym typeface="Arial"/>
              </a:rPr>
              <a:t>Convocatoria para reactivar proyectos economía naranja:</a:t>
            </a:r>
            <a:endParaRPr lang="es-CO" sz="2000" b="1" dirty="0">
              <a:solidFill>
                <a:srgbClr val="FF6600"/>
              </a:solidFill>
              <a:latin typeface="Josefin Sans" pitchFamily="2" charset="0"/>
              <a:cs typeface="Arial" panose="020B0604020202020204"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277"/>
        <p:cNvGrpSpPr/>
        <p:nvPr/>
      </p:nvGrpSpPr>
      <p:grpSpPr>
        <a:xfrm>
          <a:off x="0" y="0"/>
          <a:ext cx="0" cy="0"/>
          <a:chOff x="0" y="0"/>
          <a:chExt cx="0" cy="0"/>
        </a:xfrm>
      </p:grpSpPr>
      <p:pic>
        <p:nvPicPr>
          <p:cNvPr id="1278" name="Google Shape;1278;p90"/>
          <p:cNvPicPr preferRelativeResize="0"/>
          <p:nvPr/>
        </p:nvPicPr>
        <p:blipFill rotWithShape="1">
          <a:blip r:embed="rId3">
            <a:alphaModFix/>
          </a:blip>
          <a:srcRect l="18129" r="18123"/>
          <a:stretch/>
        </p:blipFill>
        <p:spPr>
          <a:xfrm>
            <a:off x="145321" y="106117"/>
            <a:ext cx="3273947" cy="3001811"/>
          </a:xfrm>
          <a:prstGeom prst="rect">
            <a:avLst/>
          </a:prstGeom>
          <a:noFill/>
          <a:ln>
            <a:noFill/>
          </a:ln>
        </p:spPr>
      </p:pic>
      <p:pic>
        <p:nvPicPr>
          <p:cNvPr id="1289" name="Google Shape;1289;p90"/>
          <p:cNvPicPr preferRelativeResize="0"/>
          <p:nvPr/>
        </p:nvPicPr>
        <p:blipFill rotWithShape="1">
          <a:blip r:embed="rId4">
            <a:alphaModFix/>
          </a:blip>
          <a:srcRect/>
          <a:stretch/>
        </p:blipFill>
        <p:spPr>
          <a:xfrm>
            <a:off x="549353" y="-498478"/>
            <a:ext cx="217898" cy="36000"/>
          </a:xfrm>
          <a:prstGeom prst="rect">
            <a:avLst/>
          </a:prstGeom>
          <a:noFill/>
          <a:ln>
            <a:noFill/>
          </a:ln>
        </p:spPr>
      </p:pic>
      <p:sp>
        <p:nvSpPr>
          <p:cNvPr id="1290" name="Google Shape;1290;p90"/>
          <p:cNvSpPr txBox="1"/>
          <p:nvPr/>
        </p:nvSpPr>
        <p:spPr>
          <a:xfrm>
            <a:off x="0" y="3221437"/>
            <a:ext cx="9144000" cy="55395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Categorías</a:t>
            </a:r>
            <a:endParaRPr sz="1600" b="0" i="0" u="none" strike="noStrike" cap="none" dirty="0">
              <a:latin typeface="Josefin Sans" pitchFamily="2" charset="0"/>
              <a:ea typeface="Arial"/>
              <a:cs typeface="Arial"/>
              <a:sym typeface="Arial"/>
            </a:endParaRPr>
          </a:p>
          <a:p>
            <a:pPr marL="214313" marR="0" lvl="0" indent="-214313" algn="ctr" rtl="0">
              <a:lnSpc>
                <a:spcPct val="100000"/>
              </a:lnSpc>
              <a:spcBef>
                <a:spcPts val="0"/>
              </a:spcBef>
              <a:spcAft>
                <a:spcPts val="0"/>
              </a:spcAft>
              <a:buClr>
                <a:srgbClr val="000000"/>
              </a:buClr>
              <a:buSzPts val="1050"/>
              <a:buFont typeface="Arial"/>
              <a:buChar char="•"/>
            </a:pPr>
            <a:r>
              <a:rPr lang="es-ES" sz="1400" b="0" i="0" u="none" strike="noStrike" cap="none" dirty="0">
                <a:latin typeface="Josefin Sans" pitchFamily="2" charset="0"/>
                <a:ea typeface="Arial"/>
                <a:cs typeface="Arial"/>
                <a:sym typeface="Arial"/>
              </a:rPr>
              <a:t> Startup de cualquier sector</a:t>
            </a:r>
            <a:endParaRPr sz="1400" b="0" i="0" u="none" strike="noStrike" cap="none" dirty="0">
              <a:latin typeface="Josefin Sans" pitchFamily="2" charset="0"/>
              <a:ea typeface="Arial"/>
              <a:cs typeface="Arial"/>
              <a:sym typeface="Arial"/>
            </a:endParaRPr>
          </a:p>
        </p:txBody>
      </p:sp>
      <p:pic>
        <p:nvPicPr>
          <p:cNvPr id="1292" name="Google Shape;1292;p90"/>
          <p:cNvPicPr preferRelativeResize="0"/>
          <p:nvPr/>
        </p:nvPicPr>
        <p:blipFill rotWithShape="1">
          <a:blip r:embed="rId5">
            <a:alphaModFix/>
          </a:blip>
          <a:srcRect/>
          <a:stretch/>
        </p:blipFill>
        <p:spPr>
          <a:xfrm>
            <a:off x="3568550" y="1062354"/>
            <a:ext cx="5430129" cy="2023925"/>
          </a:xfrm>
          <a:prstGeom prst="rect">
            <a:avLst/>
          </a:prstGeom>
          <a:noFill/>
          <a:ln>
            <a:noFill/>
          </a:ln>
        </p:spPr>
      </p:pic>
      <p:sp>
        <p:nvSpPr>
          <p:cNvPr id="1293" name="Google Shape;1293;p90"/>
          <p:cNvSpPr txBox="1"/>
          <p:nvPr/>
        </p:nvSpPr>
        <p:spPr>
          <a:xfrm>
            <a:off x="-1" y="4637183"/>
            <a:ext cx="9143999"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s-ES" sz="1400" b="1" i="0" u="none" strike="noStrike" cap="none" dirty="0">
                <a:latin typeface="Josefin Sans" pitchFamily="2" charset="0"/>
                <a:ea typeface="Arial"/>
                <a:cs typeface="Arial"/>
                <a:sym typeface="Arial"/>
              </a:rPr>
              <a:t>https://www.creame.com.co/softlanding</a:t>
            </a:r>
            <a:endParaRPr sz="1400" b="1" i="0" u="none" strike="noStrike" cap="none" baseline="30000" dirty="0">
              <a:latin typeface="Josefin Sans" pitchFamily="2" charset="0"/>
              <a:ea typeface="Arial"/>
              <a:cs typeface="Arial"/>
              <a:sym typeface="Arial"/>
            </a:endParaRPr>
          </a:p>
        </p:txBody>
      </p:sp>
      <p:sp>
        <p:nvSpPr>
          <p:cNvPr id="2" name="CuadroTexto 1">
            <a:extLst>
              <a:ext uri="{FF2B5EF4-FFF2-40B4-BE49-F238E27FC236}">
                <a16:creationId xmlns:a16="http://schemas.microsoft.com/office/drawing/2014/main" id="{AC9693A1-32EB-4D53-8088-DB8A69DD6890}"/>
              </a:ext>
            </a:extLst>
          </p:cNvPr>
          <p:cNvSpPr txBox="1"/>
          <p:nvPr/>
        </p:nvSpPr>
        <p:spPr>
          <a:xfrm>
            <a:off x="0" y="4247309"/>
            <a:ext cx="9143998" cy="400110"/>
          </a:xfrm>
          <a:prstGeom prst="rect">
            <a:avLst/>
          </a:prstGeom>
          <a:noFill/>
        </p:spPr>
        <p:txBody>
          <a:bodyPr wrap="square" rtlCol="0">
            <a:spAutoFit/>
          </a:bodyPr>
          <a:lstStyle/>
          <a:p>
            <a:pPr algn="ctr"/>
            <a:r>
              <a:rPr lang="es-ES" sz="2000" b="1" dirty="0">
                <a:solidFill>
                  <a:srgbClr val="FF6600"/>
                </a:solidFill>
                <a:latin typeface="Josefin Sans" pitchFamily="2" charset="0"/>
                <a:cs typeface="Arial" panose="020B0604020202020204" pitchFamily="34" charset="0"/>
                <a:sym typeface="Arial"/>
              </a:rPr>
              <a:t>Inscripciones y mayor información:</a:t>
            </a:r>
            <a:endParaRPr lang="es-CO" sz="2000" b="1" dirty="0">
              <a:solidFill>
                <a:srgbClr val="FF6600"/>
              </a:solidFill>
              <a:latin typeface="Josefin Sans" pitchFamily="2" charset="0"/>
              <a:cs typeface="Arial" panose="020B0604020202020204"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pic>
        <p:nvPicPr>
          <p:cNvPr id="1298" name="Google Shape;1298;p91"/>
          <p:cNvPicPr preferRelativeResize="0"/>
          <p:nvPr/>
        </p:nvPicPr>
        <p:blipFill rotWithShape="1">
          <a:blip r:embed="rId3">
            <a:alphaModFix/>
          </a:blip>
          <a:srcRect l="9830" r="15976"/>
          <a:stretch/>
        </p:blipFill>
        <p:spPr>
          <a:xfrm>
            <a:off x="5743001" y="1195960"/>
            <a:ext cx="3115249" cy="2751580"/>
          </a:xfrm>
          <a:prstGeom prst="rect">
            <a:avLst/>
          </a:prstGeom>
          <a:noFill/>
          <a:ln>
            <a:noFill/>
          </a:ln>
        </p:spPr>
      </p:pic>
      <p:pic>
        <p:nvPicPr>
          <p:cNvPr id="1308" name="Google Shape;1308;p91"/>
          <p:cNvPicPr preferRelativeResize="0"/>
          <p:nvPr/>
        </p:nvPicPr>
        <p:blipFill rotWithShape="1">
          <a:blip r:embed="rId4">
            <a:alphaModFix/>
          </a:blip>
          <a:srcRect/>
          <a:stretch/>
        </p:blipFill>
        <p:spPr>
          <a:xfrm>
            <a:off x="-290439" y="100169"/>
            <a:ext cx="217898" cy="36000"/>
          </a:xfrm>
          <a:prstGeom prst="rect">
            <a:avLst/>
          </a:prstGeom>
          <a:noFill/>
          <a:ln>
            <a:noFill/>
          </a:ln>
        </p:spPr>
      </p:pic>
      <p:sp>
        <p:nvSpPr>
          <p:cNvPr id="1309" name="Google Shape;1309;p91"/>
          <p:cNvSpPr txBox="1"/>
          <p:nvPr/>
        </p:nvSpPr>
        <p:spPr>
          <a:xfrm>
            <a:off x="0" y="4621020"/>
            <a:ext cx="9144000" cy="400079"/>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s-ES" sz="1400" b="1" i="0" u="none" strike="noStrike" cap="none" dirty="0">
                <a:latin typeface="Arial"/>
                <a:ea typeface="Arial"/>
                <a:cs typeface="Arial"/>
                <a:sym typeface="Arial"/>
              </a:rPr>
              <a:t>https://www.creame.com.co/formacionvirtual</a:t>
            </a:r>
            <a:endParaRPr sz="1400" b="1" i="0" u="none" strike="noStrike" cap="none" dirty="0">
              <a:latin typeface="Arial"/>
              <a:ea typeface="Arial"/>
              <a:cs typeface="Arial"/>
              <a:sym typeface="Arial"/>
            </a:endParaRPr>
          </a:p>
        </p:txBody>
      </p:sp>
      <p:pic>
        <p:nvPicPr>
          <p:cNvPr id="1310" name="Google Shape;1310;p91"/>
          <p:cNvPicPr preferRelativeResize="0"/>
          <p:nvPr/>
        </p:nvPicPr>
        <p:blipFill rotWithShape="1">
          <a:blip r:embed="rId5">
            <a:alphaModFix/>
          </a:blip>
          <a:srcRect/>
          <a:stretch/>
        </p:blipFill>
        <p:spPr>
          <a:xfrm>
            <a:off x="81281" y="943640"/>
            <a:ext cx="5368898" cy="30039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1317" name="Google Shape;1317;p92"/>
          <p:cNvPicPr preferRelativeResize="0"/>
          <p:nvPr/>
        </p:nvPicPr>
        <p:blipFill rotWithShape="1">
          <a:blip r:embed="rId3">
            <a:alphaModFix/>
          </a:blip>
          <a:srcRect/>
          <a:stretch/>
        </p:blipFill>
        <p:spPr>
          <a:xfrm>
            <a:off x="0" y="-394182"/>
            <a:ext cx="217898" cy="36000"/>
          </a:xfrm>
          <a:prstGeom prst="rect">
            <a:avLst/>
          </a:prstGeom>
          <a:noFill/>
          <a:ln>
            <a:noFill/>
          </a:ln>
        </p:spPr>
      </p:pic>
      <p:sp>
        <p:nvSpPr>
          <p:cNvPr id="1319" name="Google Shape;1319;p92"/>
          <p:cNvSpPr txBox="1">
            <a:spLocks noGrp="1"/>
          </p:cNvSpPr>
          <p:nvPr>
            <p:ph type="title" idx="4294967295"/>
          </p:nvPr>
        </p:nvSpPr>
        <p:spPr>
          <a:xfrm>
            <a:off x="-1" y="138313"/>
            <a:ext cx="9144000" cy="636270"/>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2400"/>
              <a:buNone/>
            </a:pPr>
            <a:r>
              <a:rPr lang="es-ES" sz="2800" b="1" dirty="0">
                <a:solidFill>
                  <a:srgbClr val="FF6600"/>
                </a:solidFill>
                <a:latin typeface="Josefin Sans" pitchFamily="2" charset="0"/>
                <a:ea typeface="+mn-ea"/>
                <a:cs typeface="Arial" panose="020B0604020202020204" pitchFamily="34" charset="0"/>
                <a:sym typeface="Arial"/>
              </a:rPr>
              <a:t>Convocatoria - Calidad para exportar</a:t>
            </a:r>
            <a:endParaRPr sz="2800" b="1" dirty="0">
              <a:solidFill>
                <a:srgbClr val="FF6600"/>
              </a:solidFill>
              <a:latin typeface="Josefin Sans" pitchFamily="2" charset="0"/>
              <a:ea typeface="+mn-ea"/>
              <a:cs typeface="Arial" panose="020B0604020202020204" pitchFamily="34" charset="0"/>
              <a:sym typeface="Arial"/>
            </a:endParaRPr>
          </a:p>
        </p:txBody>
      </p:sp>
      <p:sp>
        <p:nvSpPr>
          <p:cNvPr id="1320" name="Google Shape;1320;p92"/>
          <p:cNvSpPr txBox="1">
            <a:spLocks noGrp="1"/>
          </p:cNvSpPr>
          <p:nvPr>
            <p:ph type="body" idx="4294967295"/>
          </p:nvPr>
        </p:nvSpPr>
        <p:spPr>
          <a:xfrm>
            <a:off x="729896" y="774583"/>
            <a:ext cx="4324350" cy="2366205"/>
          </a:xfrm>
          <a:prstGeom prst="rect">
            <a:avLst/>
          </a:prstGeom>
          <a:noFill/>
          <a:ln>
            <a:noFill/>
          </a:ln>
        </p:spPr>
        <p:txBody>
          <a:bodyPr spcFirstLastPara="1" wrap="square" lIns="91425" tIns="91425" rIns="91425" bIns="91425" anchor="t" anchorCtr="0">
            <a:noAutofit/>
          </a:bodyPr>
          <a:lstStyle/>
          <a:p>
            <a:pPr marL="152400" lvl="0" indent="0" algn="just" rtl="0">
              <a:lnSpc>
                <a:spcPct val="115000"/>
              </a:lnSpc>
              <a:spcBef>
                <a:spcPts val="0"/>
              </a:spcBef>
              <a:spcAft>
                <a:spcPts val="0"/>
              </a:spcAft>
              <a:buSzPts val="1200"/>
              <a:buNone/>
            </a:pPr>
            <a:r>
              <a:rPr lang="es-ES" sz="1600" b="1" dirty="0">
                <a:latin typeface="Josefin Sans" pitchFamily="2" charset="0"/>
                <a:ea typeface="Arial"/>
                <a:cs typeface="Arial"/>
                <a:sym typeface="Arial"/>
              </a:rPr>
              <a:t>Objetivo</a:t>
            </a:r>
            <a:endParaRPr lang="es-CO" sz="1600" dirty="0">
              <a:latin typeface="Josefin Sans" pitchFamily="2" charset="0"/>
              <a:ea typeface="Arial"/>
              <a:cs typeface="Arial"/>
              <a:sym typeface="Arial"/>
            </a:endParaRPr>
          </a:p>
          <a:p>
            <a:pPr marL="152400" lvl="0" indent="0" algn="just" rtl="0">
              <a:lnSpc>
                <a:spcPct val="115000"/>
              </a:lnSpc>
              <a:spcBef>
                <a:spcPts val="0"/>
              </a:spcBef>
              <a:spcAft>
                <a:spcPts val="0"/>
              </a:spcAft>
              <a:buSzPts val="1200"/>
              <a:buNone/>
            </a:pPr>
            <a:endParaRPr lang="es-CO" sz="1400" b="1" dirty="0">
              <a:latin typeface="Josefin Sans" pitchFamily="2" charset="0"/>
              <a:ea typeface="Arial"/>
              <a:cs typeface="Arial"/>
              <a:sym typeface="Arial"/>
            </a:endParaRPr>
          </a:p>
          <a:p>
            <a:pPr marL="152400" lvl="0" indent="0" algn="just" rtl="0">
              <a:lnSpc>
                <a:spcPct val="115000"/>
              </a:lnSpc>
              <a:spcBef>
                <a:spcPts val="0"/>
              </a:spcBef>
              <a:spcAft>
                <a:spcPts val="0"/>
              </a:spcAft>
              <a:buSzPts val="1200"/>
              <a:buNone/>
            </a:pPr>
            <a:r>
              <a:rPr lang="es-ES" sz="1400" dirty="0">
                <a:latin typeface="Josefin Sans" pitchFamily="2" charset="0"/>
                <a:ea typeface="Arial"/>
                <a:cs typeface="Arial"/>
                <a:sym typeface="Arial"/>
              </a:rPr>
              <a:t>La presente convocatoria tiene como objeto seleccionar propuestas para otorgarles recursos de cofinanciación no reembolsables, a proyectos cuya finalidad sea apoyar los procesos de certificación de calidad de productos y los de acreditación de ensayos requeridos para exportar.</a:t>
            </a:r>
            <a:endParaRPr dirty="0">
              <a:latin typeface="Josefin Sans" pitchFamily="2" charset="0"/>
              <a:ea typeface="Arial"/>
              <a:cs typeface="Arial"/>
              <a:sym typeface="Arial"/>
            </a:endParaRPr>
          </a:p>
        </p:txBody>
      </p:sp>
      <p:sp>
        <p:nvSpPr>
          <p:cNvPr id="1321" name="Google Shape;1321;p92"/>
          <p:cNvSpPr/>
          <p:nvPr/>
        </p:nvSpPr>
        <p:spPr>
          <a:xfrm>
            <a:off x="-1" y="4478336"/>
            <a:ext cx="9144000" cy="41549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050" b="1" i="0" u="none" strike="noStrike" cap="none" dirty="0">
                <a:latin typeface="Josefin Sans" pitchFamily="2" charset="0"/>
                <a:ea typeface="Arial"/>
                <a:cs typeface="Arial"/>
                <a:sym typeface="Arial"/>
              </a:rPr>
              <a:t>https://www.colombiaproductiva.com/ptp-servicios/ptp-convocatorias/para-empresas/calidad-para-exportar</a:t>
            </a:r>
            <a:endParaRPr sz="1050" b="1" i="0" u="none" strike="noStrike" cap="none" dirty="0">
              <a:latin typeface="Josefin Sans" pitchFamily="2" charset="0"/>
              <a:ea typeface="Arial"/>
              <a:cs typeface="Arial"/>
              <a:sym typeface="Arial"/>
            </a:endParaRPr>
          </a:p>
        </p:txBody>
      </p:sp>
      <p:pic>
        <p:nvPicPr>
          <p:cNvPr id="1322" name="Google Shape;1322;p92"/>
          <p:cNvPicPr preferRelativeResize="0"/>
          <p:nvPr/>
        </p:nvPicPr>
        <p:blipFill rotWithShape="1">
          <a:blip r:embed="rId4">
            <a:alphaModFix/>
          </a:blip>
          <a:srcRect/>
          <a:stretch/>
        </p:blipFill>
        <p:spPr>
          <a:xfrm>
            <a:off x="996596" y="3269078"/>
            <a:ext cx="3170563" cy="1209258"/>
          </a:xfrm>
          <a:prstGeom prst="rect">
            <a:avLst/>
          </a:prstGeom>
          <a:noFill/>
          <a:ln>
            <a:noFill/>
          </a:ln>
        </p:spPr>
      </p:pic>
      <p:pic>
        <p:nvPicPr>
          <p:cNvPr id="1323" name="Google Shape;1323;p92"/>
          <p:cNvPicPr preferRelativeResize="0"/>
          <p:nvPr/>
        </p:nvPicPr>
        <p:blipFill rotWithShape="1">
          <a:blip r:embed="rId5">
            <a:alphaModFix/>
          </a:blip>
          <a:srcRect/>
          <a:stretch/>
        </p:blipFill>
        <p:spPr>
          <a:xfrm>
            <a:off x="5587647" y="1758315"/>
            <a:ext cx="2826457" cy="1614169"/>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334"/>
        <p:cNvGrpSpPr/>
        <p:nvPr/>
      </p:nvGrpSpPr>
      <p:grpSpPr>
        <a:xfrm>
          <a:off x="0" y="0"/>
          <a:ext cx="0" cy="0"/>
          <a:chOff x="0" y="0"/>
          <a:chExt cx="0" cy="0"/>
        </a:xfrm>
      </p:grpSpPr>
      <p:sp>
        <p:nvSpPr>
          <p:cNvPr id="1347" name="Google Shape;1347;p93"/>
          <p:cNvSpPr/>
          <p:nvPr/>
        </p:nvSpPr>
        <p:spPr>
          <a:xfrm>
            <a:off x="1" y="4561841"/>
            <a:ext cx="9143999" cy="41549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200" b="1" i="0" u="none" strike="noStrike" cap="none" dirty="0">
                <a:latin typeface="Josefin Sans" pitchFamily="2" charset="0"/>
                <a:ea typeface="Arial"/>
                <a:cs typeface="Arial"/>
                <a:sym typeface="Arial"/>
              </a:rPr>
              <a:t>https://minciencias.gov.co/convocatorias/innovacion-y-productividad/convocatoria-para-el-registro-propuestas-que-accederan-0</a:t>
            </a:r>
            <a:endParaRPr b="1" i="0" u="none" strike="noStrike" cap="none" dirty="0">
              <a:latin typeface="Josefin Sans" pitchFamily="2" charset="0"/>
              <a:ea typeface="Arial"/>
              <a:cs typeface="Arial"/>
              <a:sym typeface="Arial"/>
            </a:endParaRPr>
          </a:p>
        </p:txBody>
      </p:sp>
      <p:pic>
        <p:nvPicPr>
          <p:cNvPr id="1348" name="Google Shape;1348;p93"/>
          <p:cNvPicPr preferRelativeResize="0"/>
          <p:nvPr/>
        </p:nvPicPr>
        <p:blipFill rotWithShape="1">
          <a:blip r:embed="rId3">
            <a:alphaModFix/>
          </a:blip>
          <a:srcRect/>
          <a:stretch/>
        </p:blipFill>
        <p:spPr>
          <a:xfrm>
            <a:off x="2840366" y="753630"/>
            <a:ext cx="3463265" cy="1268970"/>
          </a:xfrm>
          <a:prstGeom prst="rect">
            <a:avLst/>
          </a:prstGeom>
          <a:noFill/>
          <a:ln>
            <a:noFill/>
          </a:ln>
        </p:spPr>
      </p:pic>
      <p:pic>
        <p:nvPicPr>
          <p:cNvPr id="1349" name="Google Shape;1349;p93"/>
          <p:cNvPicPr preferRelativeResize="0"/>
          <p:nvPr/>
        </p:nvPicPr>
        <p:blipFill rotWithShape="1">
          <a:blip r:embed="rId4">
            <a:alphaModFix/>
          </a:blip>
          <a:srcRect/>
          <a:stretch/>
        </p:blipFill>
        <p:spPr>
          <a:xfrm>
            <a:off x="2188263" y="3636107"/>
            <a:ext cx="4767469" cy="713547"/>
          </a:xfrm>
          <a:prstGeom prst="rect">
            <a:avLst/>
          </a:prstGeom>
          <a:noFill/>
          <a:ln>
            <a:noFill/>
          </a:ln>
        </p:spPr>
      </p:pic>
      <p:sp>
        <p:nvSpPr>
          <p:cNvPr id="2" name="CuadroTexto 1">
            <a:extLst>
              <a:ext uri="{FF2B5EF4-FFF2-40B4-BE49-F238E27FC236}">
                <a16:creationId xmlns:a16="http://schemas.microsoft.com/office/drawing/2014/main" id="{71AD3707-6828-4704-AF55-EDD75F61C376}"/>
              </a:ext>
            </a:extLst>
          </p:cNvPr>
          <p:cNvSpPr txBox="1"/>
          <p:nvPr/>
        </p:nvSpPr>
        <p:spPr>
          <a:xfrm>
            <a:off x="1" y="48218"/>
            <a:ext cx="8267700" cy="923330"/>
          </a:xfrm>
          <a:prstGeom prst="rect">
            <a:avLst/>
          </a:prstGeom>
          <a:noFill/>
        </p:spPr>
        <p:txBody>
          <a:bodyPr wrap="square" rtlCol="0">
            <a:spAutoFit/>
          </a:bodyPr>
          <a:lstStyle/>
          <a:p>
            <a:pPr algn="ctr"/>
            <a:r>
              <a:rPr lang="es-ES" sz="1800" b="1" dirty="0">
                <a:solidFill>
                  <a:srgbClr val="FF6600"/>
                </a:solidFill>
                <a:latin typeface="Josefin Sans" pitchFamily="2" charset="0"/>
                <a:cs typeface="Arial" panose="020B0604020202020204" pitchFamily="34" charset="0"/>
                <a:sym typeface="Arial"/>
              </a:rPr>
              <a:t>Convocatoria -Beneficios Tributarios por inversión en proyectos de ciencia, tecnología e innovación 2021</a:t>
            </a:r>
          </a:p>
          <a:p>
            <a:endParaRPr lang="es-CO" dirty="0"/>
          </a:p>
        </p:txBody>
      </p:sp>
      <p:sp>
        <p:nvSpPr>
          <p:cNvPr id="3" name="CuadroTexto 2">
            <a:extLst>
              <a:ext uri="{FF2B5EF4-FFF2-40B4-BE49-F238E27FC236}">
                <a16:creationId xmlns:a16="http://schemas.microsoft.com/office/drawing/2014/main" id="{DDCA7CE3-CF8F-4682-B776-B211EA4DCD3A}"/>
              </a:ext>
            </a:extLst>
          </p:cNvPr>
          <p:cNvSpPr txBox="1"/>
          <p:nvPr/>
        </p:nvSpPr>
        <p:spPr>
          <a:xfrm>
            <a:off x="657225" y="2100482"/>
            <a:ext cx="7610476" cy="1323439"/>
          </a:xfrm>
          <a:prstGeom prst="rect">
            <a:avLst/>
          </a:prstGeom>
          <a:noFill/>
        </p:spPr>
        <p:txBody>
          <a:bodyPr wrap="square" rtlCol="0">
            <a:spAutoFit/>
          </a:bodyPr>
          <a:lstStyle/>
          <a:p>
            <a:r>
              <a:rPr lang="es-ES" sz="1600" b="0" i="0" u="none" strike="noStrike" cap="none" dirty="0">
                <a:latin typeface="Josefin Sans" pitchFamily="2" charset="0"/>
                <a:ea typeface="Arial"/>
                <a:cs typeface="Arial"/>
                <a:sym typeface="Arial"/>
              </a:rPr>
              <a:t>Estimular la inversión privada en Actividades de Ciencia, Tecnología e Innovación (ACTI), mediante la calificación de proyectos de investigación científica, desarrollo e innovación, cuya inversión sea realizada durante el año 2021 y vigencias fiscales siguientes, para el acceso a los beneficios tributarios por Inversión: deducción y descuento y crédito fiscal</a:t>
            </a:r>
            <a:r>
              <a:rPr lang="es-ES" sz="1600" dirty="0">
                <a:latin typeface="Josefin Sans" pitchFamily="2" charset="0"/>
              </a:rPr>
              <a:t>.</a:t>
            </a:r>
            <a:endParaRPr lang="es-CO"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353"/>
        <p:cNvGrpSpPr/>
        <p:nvPr/>
      </p:nvGrpSpPr>
      <p:grpSpPr>
        <a:xfrm>
          <a:off x="0" y="0"/>
          <a:ext cx="0" cy="0"/>
          <a:chOff x="0" y="0"/>
          <a:chExt cx="0" cy="0"/>
        </a:xfrm>
      </p:grpSpPr>
      <p:pic>
        <p:nvPicPr>
          <p:cNvPr id="1362" name="Google Shape;1362;p94"/>
          <p:cNvPicPr preferRelativeResize="0"/>
          <p:nvPr/>
        </p:nvPicPr>
        <p:blipFill rotWithShape="1">
          <a:blip r:embed="rId3">
            <a:alphaModFix/>
          </a:blip>
          <a:srcRect/>
          <a:stretch/>
        </p:blipFill>
        <p:spPr>
          <a:xfrm>
            <a:off x="1118605" y="-559679"/>
            <a:ext cx="217898" cy="36000"/>
          </a:xfrm>
          <a:prstGeom prst="rect">
            <a:avLst/>
          </a:prstGeom>
          <a:noFill/>
          <a:ln>
            <a:noFill/>
          </a:ln>
        </p:spPr>
      </p:pic>
      <p:sp>
        <p:nvSpPr>
          <p:cNvPr id="1364" name="Google Shape;1364;p94"/>
          <p:cNvSpPr txBox="1"/>
          <p:nvPr/>
        </p:nvSpPr>
        <p:spPr>
          <a:xfrm>
            <a:off x="0" y="20943"/>
            <a:ext cx="8115300" cy="565667"/>
          </a:xfrm>
          <a:prstGeom prst="rect">
            <a:avLst/>
          </a:prstGeom>
          <a:noFill/>
          <a:ln>
            <a:noFill/>
          </a:ln>
        </p:spPr>
        <p:txBody>
          <a:bodyPr spcFirstLastPara="1" wrap="square" lIns="91425" tIns="91425" rIns="91425" bIns="91425" anchor="b" anchorCtr="0">
            <a:noAutofit/>
          </a:bodyPr>
          <a:lstStyle/>
          <a:p>
            <a:pPr marR="0" lvl="0" indent="0" algn="ctr">
              <a:lnSpc>
                <a:spcPct val="100000"/>
              </a:lnSpc>
              <a:spcBef>
                <a:spcPts val="0"/>
              </a:spcBef>
              <a:spcAft>
                <a:spcPts val="0"/>
              </a:spcAft>
              <a:buClr>
                <a:schemeClr val="dk1"/>
              </a:buClr>
              <a:buSzPts val="2400"/>
              <a:buFont typeface="Arial"/>
              <a:buNone/>
            </a:pPr>
            <a:r>
              <a:rPr lang="es-ES" sz="2800" b="1" dirty="0">
                <a:solidFill>
                  <a:srgbClr val="FF6600"/>
                </a:solidFill>
                <a:latin typeface="Josefin Sans" pitchFamily="2" charset="0"/>
                <a:cs typeface="Arial" panose="020B0604020202020204" pitchFamily="34" charset="0"/>
                <a:sym typeface="Arial"/>
              </a:rPr>
              <a:t>Convocatoria - Programa DELTA I+D+i 3.0</a:t>
            </a:r>
            <a:endParaRPr sz="2800" b="1" dirty="0">
              <a:solidFill>
                <a:srgbClr val="FF6600"/>
              </a:solidFill>
              <a:latin typeface="Josefin Sans" pitchFamily="2" charset="0"/>
              <a:cs typeface="Arial" panose="020B0604020202020204" pitchFamily="34" charset="0"/>
            </a:endParaRPr>
          </a:p>
        </p:txBody>
      </p:sp>
      <p:sp>
        <p:nvSpPr>
          <p:cNvPr id="1365" name="Google Shape;1365;p94"/>
          <p:cNvSpPr txBox="1"/>
          <p:nvPr/>
        </p:nvSpPr>
        <p:spPr>
          <a:xfrm>
            <a:off x="676210" y="549404"/>
            <a:ext cx="7187302" cy="2966314"/>
          </a:xfrm>
          <a:prstGeom prst="rect">
            <a:avLst/>
          </a:prstGeom>
          <a:noFill/>
          <a:ln>
            <a:noFill/>
          </a:ln>
        </p:spPr>
        <p:txBody>
          <a:bodyPr spcFirstLastPara="1" wrap="square" lIns="91425" tIns="91425" rIns="91425" bIns="91425" anchor="t" anchorCtr="0">
            <a:noAutofit/>
          </a:bodyPr>
          <a:lstStyle/>
          <a:p>
            <a:pPr marL="457200" marR="0" lvl="0" indent="-304800" algn="just" rtl="0">
              <a:lnSpc>
                <a:spcPct val="115000"/>
              </a:lnSpc>
              <a:spcBef>
                <a:spcPts val="0"/>
              </a:spcBef>
              <a:spcAft>
                <a:spcPts val="0"/>
              </a:spcAft>
              <a:buClr>
                <a:schemeClr val="dk2"/>
              </a:buClr>
              <a:buSzPts val="1200"/>
              <a:buFont typeface="Arial"/>
              <a:buChar char="●"/>
            </a:pPr>
            <a:r>
              <a:rPr lang="es-ES" sz="1400" b="0" i="0" u="none" strike="noStrike" cap="none" dirty="0">
                <a:latin typeface="Josefin Sans" pitchFamily="2" charset="0"/>
                <a:ea typeface="Arial"/>
                <a:cs typeface="Arial"/>
                <a:sym typeface="Arial"/>
              </a:rPr>
              <a:t>El Banco de Comercio Exterior de Colombia S. A. publica la convocatoria para la selección de pequeñas y medianas empresas que recibirán acompañamiento técnico especializado en la estructuración de proyectos de crecimiento empresarial que puedan postularse para obtener beneficios tributarios – programa Delta I+D+i 3.0 versión 2021. </a:t>
            </a:r>
            <a:endParaRPr sz="1400" dirty="0">
              <a:latin typeface="Josefin Sans" pitchFamily="2" charset="0"/>
            </a:endParaRPr>
          </a:p>
          <a:p>
            <a:pPr marL="457200" marR="0" lvl="0" indent="-304800" algn="just" rtl="0">
              <a:lnSpc>
                <a:spcPct val="115000"/>
              </a:lnSpc>
              <a:spcBef>
                <a:spcPts val="0"/>
              </a:spcBef>
              <a:spcAft>
                <a:spcPts val="0"/>
              </a:spcAft>
              <a:buClr>
                <a:schemeClr val="dk2"/>
              </a:buClr>
              <a:buSzPts val="1200"/>
              <a:buFont typeface="Arial"/>
              <a:buChar char="●"/>
            </a:pPr>
            <a:r>
              <a:rPr lang="es-ES" sz="1400" b="0" i="0" u="none" strike="noStrike" cap="none" dirty="0">
                <a:latin typeface="Josefin Sans" pitchFamily="2" charset="0"/>
                <a:ea typeface="Arial"/>
                <a:cs typeface="Arial"/>
                <a:sym typeface="Arial"/>
              </a:rPr>
              <a:t>La empresa recibirá acompañamiento técnico especializado en la estructuración de proyectos con componentes de investigación, desarrollo tecnológico e innovación (I+D+i); y así aplicar a las convocatorias publicadas por </a:t>
            </a:r>
            <a:r>
              <a:rPr lang="es-ES" sz="1400" b="0" i="0" u="none" strike="noStrike" cap="none" dirty="0" err="1">
                <a:latin typeface="Josefin Sans" pitchFamily="2" charset="0"/>
                <a:ea typeface="Arial"/>
                <a:cs typeface="Arial"/>
                <a:sym typeface="Arial"/>
              </a:rPr>
              <a:t>MinCiencias</a:t>
            </a:r>
            <a:r>
              <a:rPr lang="es-ES" sz="1400" b="0" i="0" u="none" strike="noStrike" cap="none" dirty="0">
                <a:latin typeface="Josefin Sans" pitchFamily="2" charset="0"/>
                <a:ea typeface="Arial"/>
                <a:cs typeface="Arial"/>
                <a:sym typeface="Arial"/>
              </a:rPr>
              <a:t> de beneficios tributarios como estímulo a la realización de inversiones privadas en proyectos de ciencia, tecnología e innovación. La participación de su empresa en este programa, además le permitirá acceder al cupo especial de crédito Delta 3.0, a través de las entidades financieras con cupo en Bancóldex, para financiar las inversiones asociadas a su proyecto de investigación, desarrollo tecnológico e innovación (I+D+i).</a:t>
            </a:r>
            <a:endParaRPr sz="1400" b="1" i="0" u="none" strike="noStrike" cap="none" dirty="0">
              <a:latin typeface="Josefin Sans" pitchFamily="2" charset="0"/>
              <a:ea typeface="Arial"/>
              <a:cs typeface="Arial"/>
              <a:sym typeface="Arial"/>
            </a:endParaRPr>
          </a:p>
        </p:txBody>
      </p:sp>
      <p:sp>
        <p:nvSpPr>
          <p:cNvPr id="1366" name="Google Shape;1366;p94"/>
          <p:cNvSpPr/>
          <p:nvPr/>
        </p:nvSpPr>
        <p:spPr>
          <a:xfrm>
            <a:off x="0" y="4844525"/>
            <a:ext cx="9143999" cy="2989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200" b="1" i="0" u="none" strike="noStrike" cap="none" dirty="0">
                <a:latin typeface="Josefin Sans" pitchFamily="2" charset="0"/>
                <a:ea typeface="Arial"/>
                <a:cs typeface="Arial"/>
                <a:sym typeface="Arial"/>
              </a:rPr>
              <a:t>https://www.bancoldex.com/contrataciones/informe-de-contratos/849-4011</a:t>
            </a:r>
            <a:endParaRPr sz="1200" b="1" i="0" u="none" strike="noStrike" cap="none" dirty="0">
              <a:latin typeface="Josefin Sans" pitchFamily="2" charset="0"/>
              <a:ea typeface="Arial"/>
              <a:cs typeface="Arial"/>
              <a:sym typeface="Arial"/>
            </a:endParaRPr>
          </a:p>
        </p:txBody>
      </p:sp>
      <p:pic>
        <p:nvPicPr>
          <p:cNvPr id="1367" name="Google Shape;1367;p94"/>
          <p:cNvPicPr preferRelativeResize="0"/>
          <p:nvPr/>
        </p:nvPicPr>
        <p:blipFill rotWithShape="1">
          <a:blip r:embed="rId4">
            <a:alphaModFix/>
          </a:blip>
          <a:srcRect/>
          <a:stretch/>
        </p:blipFill>
        <p:spPr>
          <a:xfrm>
            <a:off x="233815" y="2085738"/>
            <a:ext cx="884790" cy="972023"/>
          </a:xfrm>
          <a:prstGeom prst="rect">
            <a:avLst/>
          </a:prstGeom>
          <a:noFill/>
          <a:ln>
            <a:noFill/>
          </a:ln>
        </p:spPr>
      </p:pic>
      <p:pic>
        <p:nvPicPr>
          <p:cNvPr id="1368" name="Google Shape;1368;p94"/>
          <p:cNvPicPr preferRelativeResize="0"/>
          <p:nvPr/>
        </p:nvPicPr>
        <p:blipFill rotWithShape="1">
          <a:blip r:embed="rId5">
            <a:alphaModFix/>
          </a:blip>
          <a:srcRect/>
          <a:stretch/>
        </p:blipFill>
        <p:spPr>
          <a:xfrm>
            <a:off x="5109064" y="3911005"/>
            <a:ext cx="2857500" cy="790575"/>
          </a:xfrm>
          <a:prstGeom prst="rect">
            <a:avLst/>
          </a:prstGeom>
          <a:noFill/>
          <a:ln>
            <a:noFill/>
          </a:ln>
        </p:spPr>
      </p:pic>
      <p:pic>
        <p:nvPicPr>
          <p:cNvPr id="1369" name="Google Shape;1369;p94"/>
          <p:cNvPicPr preferRelativeResize="0"/>
          <p:nvPr/>
        </p:nvPicPr>
        <p:blipFill rotWithShape="1">
          <a:blip r:embed="rId6">
            <a:alphaModFix/>
          </a:blip>
          <a:srcRect/>
          <a:stretch/>
        </p:blipFill>
        <p:spPr>
          <a:xfrm>
            <a:off x="3079578" y="3882430"/>
            <a:ext cx="1743075" cy="81915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373"/>
        <p:cNvGrpSpPr/>
        <p:nvPr/>
      </p:nvGrpSpPr>
      <p:grpSpPr>
        <a:xfrm>
          <a:off x="0" y="0"/>
          <a:ext cx="0" cy="0"/>
          <a:chOff x="0" y="0"/>
          <a:chExt cx="0" cy="0"/>
        </a:xfrm>
      </p:grpSpPr>
      <p:sp>
        <p:nvSpPr>
          <p:cNvPr id="1382" name="Google Shape;1382;p95"/>
          <p:cNvSpPr txBox="1">
            <a:spLocks noGrp="1"/>
          </p:cNvSpPr>
          <p:nvPr>
            <p:ph type="title" idx="4294967295"/>
          </p:nvPr>
        </p:nvSpPr>
        <p:spPr>
          <a:xfrm>
            <a:off x="-1" y="0"/>
            <a:ext cx="8299453" cy="551625"/>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2400"/>
              <a:buNone/>
            </a:pPr>
            <a:r>
              <a:rPr lang="es-ES" sz="2800" b="1" dirty="0">
                <a:solidFill>
                  <a:srgbClr val="FF6600"/>
                </a:solidFill>
                <a:latin typeface="Josefin Sans" pitchFamily="2" charset="0"/>
                <a:ea typeface="+mn-ea"/>
                <a:cs typeface="Arial" panose="020B0604020202020204" pitchFamily="34" charset="0"/>
                <a:sym typeface="Arial"/>
              </a:rPr>
              <a:t>Convocatoria - Nación emprendedora </a:t>
            </a:r>
            <a:endParaRPr sz="2800" b="1" dirty="0">
              <a:solidFill>
                <a:srgbClr val="FF6600"/>
              </a:solidFill>
              <a:latin typeface="Josefin Sans" pitchFamily="2" charset="0"/>
              <a:ea typeface="+mn-ea"/>
              <a:cs typeface="Arial" panose="020B0604020202020204" pitchFamily="34" charset="0"/>
              <a:sym typeface="Arial"/>
            </a:endParaRPr>
          </a:p>
        </p:txBody>
      </p:sp>
      <p:sp>
        <p:nvSpPr>
          <p:cNvPr id="1383" name="Google Shape;1383;p95"/>
          <p:cNvSpPr txBox="1">
            <a:spLocks noGrp="1"/>
          </p:cNvSpPr>
          <p:nvPr>
            <p:ph type="body" idx="4294967295"/>
          </p:nvPr>
        </p:nvSpPr>
        <p:spPr>
          <a:xfrm>
            <a:off x="0" y="569075"/>
            <a:ext cx="8181974" cy="2371698"/>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El Ministerio de las Tecnologías de la Información y las Comunicaciones e </a:t>
            </a:r>
            <a:r>
              <a:rPr lang="es-ES" sz="1400" dirty="0" err="1">
                <a:latin typeface="Josefin Sans" pitchFamily="2" charset="0"/>
                <a:ea typeface="Arial"/>
                <a:cs typeface="Arial"/>
                <a:sym typeface="Arial"/>
              </a:rPr>
              <a:t>iNNpulsa</a:t>
            </a:r>
            <a:r>
              <a:rPr lang="es-ES" sz="1400" dirty="0">
                <a:latin typeface="Josefin Sans" pitchFamily="2" charset="0"/>
                <a:ea typeface="Arial"/>
                <a:cs typeface="Arial"/>
                <a:sym typeface="Arial"/>
              </a:rPr>
              <a:t> Colombia (la agencia de emprendimiento e innovación del Gobierno nacional) se unieron para presentar el programa Nación Emprendedora .CO, una iniciativa que busca contribuir a la transformación digital de las empresas y emprendimientos del país, que cuenta como aliado con .CO Internet, empresa que opera el registro del Dominio .CO en Colombia.</a:t>
            </a:r>
            <a:endParaRPr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A través de Nación Emprendedora .CO se entregarán 50.000 kits de presencia web, de manera gratuita por un año, compuestos por:</a:t>
            </a:r>
            <a:endParaRPr lang="es-CO"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Un dominio .CO o dominio .COM.CO</a:t>
            </a: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Hosting con capacidad de 1GB o equivalente con constructor web profesional..</a:t>
            </a:r>
          </a:p>
        </p:txBody>
      </p:sp>
      <p:sp>
        <p:nvSpPr>
          <p:cNvPr id="1384" name="Google Shape;1384;p95"/>
          <p:cNvSpPr/>
          <p:nvPr/>
        </p:nvSpPr>
        <p:spPr>
          <a:xfrm>
            <a:off x="0" y="4684957"/>
            <a:ext cx="9144000" cy="3823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https://www.innpulsacolombia.com/nacionemprendedora-co</a:t>
            </a:r>
            <a:endParaRPr sz="1200" b="1" i="0" u="none" strike="noStrike" cap="none" dirty="0">
              <a:latin typeface="Josefin Sans" pitchFamily="2" charset="0"/>
              <a:ea typeface="Arial"/>
              <a:cs typeface="Arial"/>
              <a:sym typeface="Arial"/>
            </a:endParaRPr>
          </a:p>
        </p:txBody>
      </p:sp>
      <p:pic>
        <p:nvPicPr>
          <p:cNvPr id="1385" name="Google Shape;1385;p95"/>
          <p:cNvPicPr preferRelativeResize="0"/>
          <p:nvPr/>
        </p:nvPicPr>
        <p:blipFill rotWithShape="1">
          <a:blip r:embed="rId3">
            <a:alphaModFix/>
          </a:blip>
          <a:srcRect/>
          <a:stretch/>
        </p:blipFill>
        <p:spPr>
          <a:xfrm>
            <a:off x="2638859" y="3157441"/>
            <a:ext cx="3866281" cy="1234648"/>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389"/>
        <p:cNvGrpSpPr/>
        <p:nvPr/>
      </p:nvGrpSpPr>
      <p:grpSpPr>
        <a:xfrm>
          <a:off x="0" y="0"/>
          <a:ext cx="0" cy="0"/>
          <a:chOff x="0" y="0"/>
          <a:chExt cx="0" cy="0"/>
        </a:xfrm>
      </p:grpSpPr>
      <p:sp>
        <p:nvSpPr>
          <p:cNvPr id="1403" name="Google Shape;1403;p96"/>
          <p:cNvSpPr txBox="1"/>
          <p:nvPr/>
        </p:nvSpPr>
        <p:spPr>
          <a:xfrm>
            <a:off x="1" y="176335"/>
            <a:ext cx="8188602" cy="51195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chemeClr val="dk1"/>
              </a:buClr>
              <a:buSzPts val="2400"/>
              <a:buFont typeface="Arial"/>
              <a:buNone/>
            </a:pPr>
            <a:r>
              <a:rPr lang="es-ES" sz="2800" b="1" dirty="0">
                <a:solidFill>
                  <a:srgbClr val="FF6600"/>
                </a:solidFill>
                <a:latin typeface="Josefin Sans" pitchFamily="2" charset="0"/>
                <a:cs typeface="Arial" panose="020B0604020202020204" pitchFamily="34" charset="0"/>
                <a:sym typeface="Arial"/>
              </a:rPr>
              <a:t>Convocatoria - Grandes Historias </a:t>
            </a:r>
            <a:endParaRPr sz="2800" b="1" dirty="0">
              <a:solidFill>
                <a:srgbClr val="FF6600"/>
              </a:solidFill>
              <a:latin typeface="Josefin Sans" pitchFamily="2" charset="0"/>
              <a:cs typeface="Arial" panose="020B0604020202020204" pitchFamily="34" charset="0"/>
            </a:endParaRPr>
          </a:p>
        </p:txBody>
      </p:sp>
      <p:sp>
        <p:nvSpPr>
          <p:cNvPr id="1404" name="Google Shape;1404;p96"/>
          <p:cNvSpPr txBox="1"/>
          <p:nvPr/>
        </p:nvSpPr>
        <p:spPr>
          <a:xfrm>
            <a:off x="513341" y="1160993"/>
            <a:ext cx="4166927" cy="1921429"/>
          </a:xfrm>
          <a:prstGeom prst="rect">
            <a:avLst/>
          </a:prstGeom>
          <a:noFill/>
          <a:ln>
            <a:noFill/>
          </a:ln>
        </p:spPr>
        <p:txBody>
          <a:bodyPr spcFirstLastPara="1" wrap="square" lIns="91425" tIns="91425" rIns="91425" bIns="91425" anchor="t" anchorCtr="0">
            <a:noAutofit/>
          </a:bodyPr>
          <a:lstStyle/>
          <a:p>
            <a:pPr marL="457200" marR="0" lvl="0" indent="-304800" algn="just" rtl="0">
              <a:lnSpc>
                <a:spcPct val="115000"/>
              </a:lnSpc>
              <a:spcBef>
                <a:spcPts val="0"/>
              </a:spcBef>
              <a:spcAft>
                <a:spcPts val="0"/>
              </a:spcAft>
              <a:buClr>
                <a:schemeClr val="dk2"/>
              </a:buClr>
              <a:buSzPts val="1200"/>
              <a:buFont typeface="Arial"/>
              <a:buChar char="●"/>
            </a:pPr>
            <a:r>
              <a:rPr lang="es-ES" sz="1400" b="0" i="0" u="none" strike="noStrike" cap="none" dirty="0">
                <a:latin typeface="Josefin Sans" pitchFamily="2" charset="0"/>
                <a:ea typeface="Arial"/>
                <a:cs typeface="Arial"/>
                <a:sym typeface="Arial"/>
              </a:rPr>
              <a:t>El proyecto bajo el nombre de Grandes Historias, organizado en conjunto con Canal Trece, para financiar de forma no rembolsable la producción de 300 nuevos cortos y miniseries web de dos y tres capítulos, cuya duración sean entre cuatro y seis minutos.</a:t>
            </a:r>
            <a:endParaRPr sz="1400" dirty="0">
              <a:latin typeface="Josefin Sans" pitchFamily="2" charset="0"/>
            </a:endParaRPr>
          </a:p>
        </p:txBody>
      </p:sp>
      <p:sp>
        <p:nvSpPr>
          <p:cNvPr id="1405" name="Google Shape;1405;p96"/>
          <p:cNvSpPr/>
          <p:nvPr/>
        </p:nvSpPr>
        <p:spPr>
          <a:xfrm>
            <a:off x="0" y="4580076"/>
            <a:ext cx="9143999" cy="3669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200" b="1" i="0" u="none" strike="noStrike" cap="none" dirty="0">
                <a:latin typeface="Josefin Sans" pitchFamily="2" charset="0"/>
                <a:ea typeface="Arial"/>
                <a:cs typeface="Arial"/>
                <a:sym typeface="Arial"/>
              </a:rPr>
              <a:t>https://www.mintic.gov.co/portal/inicio/Sala-de-prensa/175938:Buscamos-300-guiones-para-hacerlos-realidad-con-Grandes-Historias-2021-Karen-Abudinen-ministra-TIC</a:t>
            </a:r>
            <a:endParaRPr sz="1200" b="1" i="0" u="none" strike="noStrike" cap="none" dirty="0">
              <a:latin typeface="Josefin Sans" pitchFamily="2" charset="0"/>
              <a:ea typeface="Arial"/>
              <a:cs typeface="Arial"/>
              <a:sym typeface="Arial"/>
            </a:endParaRPr>
          </a:p>
        </p:txBody>
      </p:sp>
      <p:pic>
        <p:nvPicPr>
          <p:cNvPr id="1406" name="Google Shape;1406;p96"/>
          <p:cNvPicPr preferRelativeResize="0"/>
          <p:nvPr/>
        </p:nvPicPr>
        <p:blipFill rotWithShape="1">
          <a:blip r:embed="rId3">
            <a:alphaModFix/>
          </a:blip>
          <a:srcRect/>
          <a:stretch/>
        </p:blipFill>
        <p:spPr>
          <a:xfrm>
            <a:off x="4749959" y="1251403"/>
            <a:ext cx="1727546" cy="1619911"/>
          </a:xfrm>
          <a:prstGeom prst="rect">
            <a:avLst/>
          </a:prstGeom>
          <a:noFill/>
          <a:ln>
            <a:noFill/>
          </a:ln>
        </p:spPr>
      </p:pic>
      <p:pic>
        <p:nvPicPr>
          <p:cNvPr id="1407" name="Google Shape;1407;p96"/>
          <p:cNvPicPr preferRelativeResize="0"/>
          <p:nvPr/>
        </p:nvPicPr>
        <p:blipFill rotWithShape="1">
          <a:blip r:embed="rId4">
            <a:alphaModFix/>
          </a:blip>
          <a:srcRect/>
          <a:stretch/>
        </p:blipFill>
        <p:spPr>
          <a:xfrm>
            <a:off x="6547196" y="1160993"/>
            <a:ext cx="1641407" cy="1351477"/>
          </a:xfrm>
          <a:prstGeom prst="rect">
            <a:avLst/>
          </a:prstGeom>
          <a:noFill/>
          <a:ln>
            <a:noFill/>
          </a:ln>
        </p:spPr>
      </p:pic>
      <p:pic>
        <p:nvPicPr>
          <p:cNvPr id="1408" name="Google Shape;1408;p96"/>
          <p:cNvPicPr preferRelativeResize="0"/>
          <p:nvPr/>
        </p:nvPicPr>
        <p:blipFill rotWithShape="1">
          <a:blip r:embed="rId5">
            <a:alphaModFix/>
          </a:blip>
          <a:srcRect/>
          <a:stretch/>
        </p:blipFill>
        <p:spPr>
          <a:xfrm>
            <a:off x="3946249" y="3254201"/>
            <a:ext cx="1899204" cy="921316"/>
          </a:xfrm>
          <a:prstGeom prst="rect">
            <a:avLst/>
          </a:prstGeom>
          <a:noFill/>
          <a:ln>
            <a:noFill/>
          </a:ln>
        </p:spPr>
      </p:pic>
      <p:pic>
        <p:nvPicPr>
          <p:cNvPr id="1409" name="Google Shape;1409;p96"/>
          <p:cNvPicPr preferRelativeResize="0"/>
          <p:nvPr/>
        </p:nvPicPr>
        <p:blipFill rotWithShape="1">
          <a:blip r:embed="rId6">
            <a:alphaModFix/>
          </a:blip>
          <a:srcRect/>
          <a:stretch/>
        </p:blipFill>
        <p:spPr>
          <a:xfrm>
            <a:off x="5845453" y="3144907"/>
            <a:ext cx="2343150" cy="1076325"/>
          </a:xfrm>
          <a:prstGeom prst="rect">
            <a:avLst/>
          </a:prstGeom>
          <a:noFill/>
          <a:ln>
            <a:noFill/>
          </a:ln>
        </p:spPr>
      </p:pic>
      <p:pic>
        <p:nvPicPr>
          <p:cNvPr id="1410" name="Google Shape;1410;p96"/>
          <p:cNvPicPr preferRelativeResize="0"/>
          <p:nvPr/>
        </p:nvPicPr>
        <p:blipFill rotWithShape="1">
          <a:blip r:embed="rId7">
            <a:alphaModFix/>
          </a:blip>
          <a:srcRect/>
          <a:stretch/>
        </p:blipFill>
        <p:spPr>
          <a:xfrm>
            <a:off x="955397" y="3413532"/>
            <a:ext cx="2968914" cy="689671"/>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415"/>
        <p:cNvGrpSpPr/>
        <p:nvPr/>
      </p:nvGrpSpPr>
      <p:grpSpPr>
        <a:xfrm>
          <a:off x="0" y="0"/>
          <a:ext cx="0" cy="0"/>
          <a:chOff x="0" y="0"/>
          <a:chExt cx="0" cy="0"/>
        </a:xfrm>
      </p:grpSpPr>
      <p:sp>
        <p:nvSpPr>
          <p:cNvPr id="1425" name="Google Shape;1425;p97"/>
          <p:cNvSpPr txBox="1"/>
          <p:nvPr/>
        </p:nvSpPr>
        <p:spPr>
          <a:xfrm>
            <a:off x="0" y="0"/>
            <a:ext cx="8264292" cy="1205047"/>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None/>
            </a:pPr>
            <a:r>
              <a:rPr lang="es-ES" sz="2400" b="1" dirty="0">
                <a:solidFill>
                  <a:srgbClr val="FF6600"/>
                </a:solidFill>
                <a:latin typeface="Josefin Sans" pitchFamily="2" charset="0"/>
                <a:cs typeface="Arial" panose="020B0604020202020204" pitchFamily="34" charset="0"/>
                <a:sym typeface="Arial"/>
              </a:rPr>
              <a:t>Convocatoria –Fortalecimiento de Habilidades comerciales para empresas de las industrias creativas digitales y TI </a:t>
            </a:r>
            <a:endParaRPr sz="2400" b="1" dirty="0">
              <a:solidFill>
                <a:srgbClr val="FF6600"/>
              </a:solidFill>
              <a:latin typeface="Josefin Sans" pitchFamily="2" charset="0"/>
              <a:cs typeface="Arial" panose="020B0604020202020204" pitchFamily="34" charset="0"/>
            </a:endParaRPr>
          </a:p>
        </p:txBody>
      </p:sp>
      <p:sp>
        <p:nvSpPr>
          <p:cNvPr id="1426" name="Google Shape;1426;p97"/>
          <p:cNvSpPr txBox="1"/>
          <p:nvPr/>
        </p:nvSpPr>
        <p:spPr>
          <a:xfrm>
            <a:off x="174317" y="1205046"/>
            <a:ext cx="5512542" cy="2843079"/>
          </a:xfrm>
          <a:prstGeom prst="rect">
            <a:avLst/>
          </a:prstGeom>
          <a:noFill/>
          <a:ln>
            <a:noFill/>
          </a:ln>
        </p:spPr>
        <p:txBody>
          <a:bodyPr spcFirstLastPara="1" wrap="square" lIns="91425" tIns="91425" rIns="91425" bIns="91425" anchor="t" anchorCtr="0">
            <a:noAutofit/>
          </a:bodyPr>
          <a:lstStyle/>
          <a:p>
            <a:pPr marL="457200" marR="0" lvl="0" indent="-304800" algn="just" rtl="0">
              <a:lnSpc>
                <a:spcPct val="115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El objetivo de la presente convocatoria es seleccionar ciento treinta (130) empresas de la Industria Creativa</a:t>
            </a:r>
            <a:endParaRPr lang="es-ES" sz="1400" dirty="0">
              <a:latin typeface="Josefin Sans" pitchFamily="2" charset="0"/>
            </a:endParaRPr>
          </a:p>
          <a:p>
            <a:pPr marL="457200" marR="0" lvl="0" indent="-304800" algn="just" rtl="0">
              <a:lnSpc>
                <a:spcPct val="115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Digital y/o TI del país para ser beneficiarios de una transferencia de conocimiento relacionada con:</a:t>
            </a:r>
            <a:endParaRPr lang="es-ES" sz="1400" dirty="0">
              <a:latin typeface="Josefin Sans" pitchFamily="2" charset="0"/>
            </a:endParaRPr>
          </a:p>
          <a:p>
            <a:pPr marL="457200" marR="0" lvl="0" indent="-304800" algn="just" rtl="0">
              <a:lnSpc>
                <a:spcPct val="115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comercialización, negociación, monetización, marketing digital y aspectos claves para la</a:t>
            </a:r>
            <a:endParaRPr lang="es-ES" sz="1400" dirty="0">
              <a:latin typeface="Josefin Sans" pitchFamily="2" charset="0"/>
            </a:endParaRPr>
          </a:p>
          <a:p>
            <a:pPr marL="457200" marR="0" lvl="0" indent="-304800" algn="just" rtl="0">
              <a:lnSpc>
                <a:spcPct val="115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internacionalización, que les permita fortalecer sus habilidades comerciales y la creación o mejoramiento de</a:t>
            </a:r>
            <a:endParaRPr lang="es-ES" sz="1400" dirty="0">
              <a:latin typeface="Josefin Sans" pitchFamily="2" charset="0"/>
            </a:endParaRPr>
          </a:p>
          <a:p>
            <a:pPr marL="457200" marR="0" lvl="0" indent="-304800" algn="just" rtl="0">
              <a:lnSpc>
                <a:spcPct val="115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su dosier/biblia de venta que incentive la inversión o compra de productos creativos digitales y/o de TI de las</a:t>
            </a:r>
            <a:endParaRPr lang="es-ES" sz="1400" dirty="0">
              <a:latin typeface="Josefin Sans" pitchFamily="2" charset="0"/>
            </a:endParaRPr>
          </a:p>
          <a:p>
            <a:pPr marL="457200" marR="0" lvl="0" indent="-304800" algn="just" rtl="0">
              <a:lnSpc>
                <a:spcPct val="115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empresas beneficiarias.</a:t>
            </a:r>
            <a:endParaRPr lang="es-ES" sz="1400" dirty="0">
              <a:latin typeface="Josefin Sans" pitchFamily="2" charset="0"/>
            </a:endParaRPr>
          </a:p>
        </p:txBody>
      </p:sp>
      <p:sp>
        <p:nvSpPr>
          <p:cNvPr id="1427" name="Google Shape;1427;p97"/>
          <p:cNvSpPr/>
          <p:nvPr/>
        </p:nvSpPr>
        <p:spPr>
          <a:xfrm>
            <a:off x="0" y="4510310"/>
            <a:ext cx="9143999" cy="44516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200" b="1" i="0" u="none" strike="noStrike" cap="none" dirty="0">
                <a:latin typeface="Josefin Sans" pitchFamily="2" charset="0"/>
                <a:ea typeface="Arial"/>
                <a:cs typeface="Arial"/>
                <a:sym typeface="Arial"/>
              </a:rPr>
              <a:t>https://www.mintic.gov.co/portal/inicio/Sala-de-prensa/175762:Mentorias-y-transferencia-de-conocimiento-para-empresas-de-la-Industria-Creativa-Digital-y-TI-ofrece-el-Ministerio-TIC</a:t>
            </a:r>
            <a:endParaRPr sz="1200" b="1" i="0" u="none" strike="noStrike" cap="none" dirty="0">
              <a:latin typeface="Josefin Sans" pitchFamily="2" charset="0"/>
              <a:ea typeface="Arial"/>
              <a:cs typeface="Arial"/>
              <a:sym typeface="Arial"/>
            </a:endParaRPr>
          </a:p>
        </p:txBody>
      </p:sp>
      <p:pic>
        <p:nvPicPr>
          <p:cNvPr id="1428" name="Google Shape;1428;p97"/>
          <p:cNvPicPr preferRelativeResize="0"/>
          <p:nvPr/>
        </p:nvPicPr>
        <p:blipFill rotWithShape="1">
          <a:blip r:embed="rId3">
            <a:alphaModFix/>
          </a:blip>
          <a:srcRect/>
          <a:stretch/>
        </p:blipFill>
        <p:spPr>
          <a:xfrm>
            <a:off x="5861176" y="1448157"/>
            <a:ext cx="2494991" cy="887835"/>
          </a:xfrm>
          <a:prstGeom prst="rect">
            <a:avLst/>
          </a:prstGeom>
          <a:noFill/>
          <a:ln>
            <a:noFill/>
          </a:ln>
        </p:spPr>
      </p:pic>
      <p:pic>
        <p:nvPicPr>
          <p:cNvPr id="20482" name="Picture 2" descr="30 empresas de la industria creativa digital iniciarán capacitación en habilidades  comerciales, con apoyo del Ministerio TIC">
            <a:extLst>
              <a:ext uri="{FF2B5EF4-FFF2-40B4-BE49-F238E27FC236}">
                <a16:creationId xmlns:a16="http://schemas.microsoft.com/office/drawing/2014/main" id="{E8663902-BB81-4E57-AB30-1051838A5F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1176" y="3062283"/>
            <a:ext cx="2494991" cy="10395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7" name="Google Shape;227;p33"/>
          <p:cNvSpPr txBox="1"/>
          <p:nvPr/>
        </p:nvSpPr>
        <p:spPr>
          <a:xfrm>
            <a:off x="224216" y="94843"/>
            <a:ext cx="7909129"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2800" b="1" dirty="0">
                <a:solidFill>
                  <a:srgbClr val="FF6600"/>
                </a:solidFill>
                <a:latin typeface="Josefin Sans" pitchFamily="2" charset="0"/>
                <a:cs typeface="Arial" panose="020B0604020202020204" pitchFamily="34" charset="0"/>
                <a:sym typeface="Arial"/>
              </a:rPr>
              <a:t>COPA MUNDIAL DE EMPRENDIMIENTO</a:t>
            </a:r>
            <a:endParaRPr sz="2800" b="1" dirty="0">
              <a:solidFill>
                <a:srgbClr val="FF6600"/>
              </a:solidFill>
              <a:latin typeface="Josefin Sans" pitchFamily="2" charset="0"/>
              <a:cs typeface="Arial" panose="020B0604020202020204" pitchFamily="34" charset="0"/>
              <a:sym typeface="Arial"/>
            </a:endParaRPr>
          </a:p>
        </p:txBody>
      </p:sp>
      <p:sp>
        <p:nvSpPr>
          <p:cNvPr id="228" name="Google Shape;228;p33"/>
          <p:cNvSpPr txBox="1"/>
          <p:nvPr/>
        </p:nvSpPr>
        <p:spPr>
          <a:xfrm>
            <a:off x="2762210" y="765494"/>
            <a:ext cx="466120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229" name="Google Shape;229;p33"/>
          <p:cNvSpPr/>
          <p:nvPr/>
        </p:nvSpPr>
        <p:spPr>
          <a:xfrm>
            <a:off x="2762209" y="1117207"/>
            <a:ext cx="5371137" cy="159624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La Copa Mundial de Emprendimiento comenzó como una idea y ahora apoya a 175.000 emprendedores en 200 países. Es posible gracias a tres organizaciones coanfitriones: </a:t>
            </a:r>
            <a:r>
              <a:rPr lang="es-ES" sz="1400" b="0" i="0" u="none" strike="noStrike" cap="none" dirty="0" err="1">
                <a:latin typeface="Josefin Sans" pitchFamily="2" charset="0"/>
                <a:ea typeface="Arial"/>
                <a:cs typeface="Arial"/>
                <a:sym typeface="Arial"/>
              </a:rPr>
              <a:t>Misk</a:t>
            </a:r>
            <a:r>
              <a:rPr lang="es-ES" sz="1400" b="0" i="0" u="none" strike="noStrike" cap="none" dirty="0">
                <a:latin typeface="Josefin Sans" pitchFamily="2" charset="0"/>
                <a:ea typeface="Arial"/>
                <a:cs typeface="Arial"/>
                <a:sym typeface="Arial"/>
              </a:rPr>
              <a:t> Global Fórum, Global </a:t>
            </a:r>
            <a:r>
              <a:rPr lang="es-ES" sz="1400" b="0" i="0" u="none" strike="noStrike" cap="none" dirty="0" err="1">
                <a:latin typeface="Josefin Sans" pitchFamily="2" charset="0"/>
                <a:ea typeface="Arial"/>
                <a:cs typeface="Arial"/>
                <a:sym typeface="Arial"/>
              </a:rPr>
              <a:t>Entrepreneurship</a:t>
            </a:r>
            <a:r>
              <a:rPr lang="es-ES" sz="1400" b="0" i="0" u="none" strike="noStrike" cap="none" dirty="0">
                <a:latin typeface="Josefin Sans" pitchFamily="2" charset="0"/>
                <a:ea typeface="Arial"/>
                <a:cs typeface="Arial"/>
                <a:sym typeface="Arial"/>
              </a:rPr>
              <a:t> Network y </a:t>
            </a:r>
            <a:r>
              <a:rPr lang="es-ES" sz="1400" b="0" i="0" u="none" strike="noStrike" cap="none" dirty="0" err="1">
                <a:latin typeface="Josefin Sans" pitchFamily="2" charset="0"/>
                <a:ea typeface="Arial"/>
                <a:cs typeface="Arial"/>
                <a:sym typeface="Arial"/>
              </a:rPr>
              <a:t>The</a:t>
            </a:r>
            <a:r>
              <a:rPr lang="es-ES" sz="1400" b="0" i="0" u="none" strike="noStrike" cap="none" dirty="0">
                <a:latin typeface="Josefin Sans" pitchFamily="2" charset="0"/>
                <a:ea typeface="Arial"/>
                <a:cs typeface="Arial"/>
                <a:sym typeface="Arial"/>
              </a:rPr>
              <a:t> Global </a:t>
            </a:r>
            <a:r>
              <a:rPr lang="es-ES" sz="1400" b="0" i="0" u="none" strike="noStrike" cap="none" dirty="0" err="1">
                <a:latin typeface="Josefin Sans" pitchFamily="2" charset="0"/>
                <a:ea typeface="Arial"/>
                <a:cs typeface="Arial"/>
                <a:sym typeface="Arial"/>
              </a:rPr>
              <a:t>Education</a:t>
            </a:r>
            <a:r>
              <a:rPr lang="es-ES" sz="1400" b="0" i="0" u="none" strike="noStrike" cap="none" dirty="0">
                <a:latin typeface="Josefin Sans" pitchFamily="2" charset="0"/>
                <a:ea typeface="Arial"/>
                <a:cs typeface="Arial"/>
                <a:sym typeface="Arial"/>
              </a:rPr>
              <a:t> &amp; </a:t>
            </a:r>
            <a:r>
              <a:rPr lang="es-ES" sz="1400" b="0" i="0" u="none" strike="noStrike" cap="none" dirty="0" err="1">
                <a:latin typeface="Josefin Sans" pitchFamily="2" charset="0"/>
                <a:ea typeface="Arial"/>
                <a:cs typeface="Arial"/>
                <a:sym typeface="Arial"/>
              </a:rPr>
              <a:t>Leadership</a:t>
            </a:r>
            <a:r>
              <a:rPr lang="es-ES" sz="1400" b="0" i="0" u="none" strike="noStrike" cap="none" dirty="0">
                <a:latin typeface="Josefin Sans" pitchFamily="2" charset="0"/>
                <a:ea typeface="Arial"/>
                <a:cs typeface="Arial"/>
                <a:sym typeface="Arial"/>
              </a:rPr>
              <a:t> Fundación. Es una experiencia donde se pueden ganar premios realmente transformadores. Con 100.000 participantes de todo el mundo</a:t>
            </a:r>
            <a:endParaRPr sz="1400" b="0" i="0" u="none" strike="noStrike" cap="none" dirty="0">
              <a:latin typeface="Josefin Sans" pitchFamily="2" charset="0"/>
              <a:ea typeface="Arial"/>
              <a:cs typeface="Arial"/>
              <a:sym typeface="Arial"/>
            </a:endParaRPr>
          </a:p>
        </p:txBody>
      </p:sp>
      <p:sp>
        <p:nvSpPr>
          <p:cNvPr id="230" name="Google Shape;230;p33"/>
          <p:cNvSpPr/>
          <p:nvPr/>
        </p:nvSpPr>
        <p:spPr>
          <a:xfrm>
            <a:off x="2762210" y="2846578"/>
            <a:ext cx="4261597" cy="500137"/>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Ser Emprendedor.</a:t>
            </a:r>
            <a:endParaRPr sz="1400" b="0" i="0" u="none" strike="noStrike" cap="none" dirty="0">
              <a:latin typeface="Josefin Sans" pitchFamily="2" charset="0"/>
              <a:ea typeface="Arial"/>
              <a:cs typeface="Arial"/>
              <a:sym typeface="Arial"/>
            </a:endParaRPr>
          </a:p>
        </p:txBody>
      </p:sp>
      <p:sp>
        <p:nvSpPr>
          <p:cNvPr id="231" name="Google Shape;231;p33"/>
          <p:cNvSpPr/>
          <p:nvPr/>
        </p:nvSpPr>
        <p:spPr>
          <a:xfrm>
            <a:off x="2762210" y="3479840"/>
            <a:ext cx="5958967" cy="1146468"/>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Premio</a:t>
            </a:r>
            <a:r>
              <a:rPr lang="es-ES" sz="1350" b="1" i="0" u="none" strike="noStrike" cap="none" dirty="0">
                <a:latin typeface="Josefin Sans" pitchFamily="2" charset="0"/>
                <a:ea typeface="Arial"/>
                <a:cs typeface="Arial"/>
                <a:sym typeface="Arial"/>
              </a:rPr>
              <a:t>: </a:t>
            </a:r>
            <a:r>
              <a:rPr lang="es-ES" sz="1400" i="0" u="none" strike="noStrike" cap="none" dirty="0">
                <a:latin typeface="Josefin Sans" pitchFamily="2" charset="0"/>
                <a:ea typeface="Arial"/>
                <a:cs typeface="Arial"/>
                <a:sym typeface="Arial"/>
              </a:rPr>
              <a:t>capacitación, recursos, conexiones, tutoría y más. $ 1 millón en premios en efectivo en total para los ganadores globales más un monto combinado de $ 75 millones en apoyo en especie, sin mencionar las oportunidades de inversión. y recursos y ventajas increíbles de nuestros socios líderes.</a:t>
            </a:r>
            <a:endParaRPr sz="1400" i="0" u="none" strike="noStrike" cap="none" dirty="0">
              <a:latin typeface="Josefin Sans" pitchFamily="2" charset="0"/>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s-ES" sz="1200" b="0" i="0" u="none" strike="noStrike" cap="none" dirty="0">
                <a:latin typeface="Josefin Sans" pitchFamily="2" charset="0"/>
                <a:ea typeface="Arial"/>
                <a:cs typeface="Arial"/>
                <a:sym typeface="Arial"/>
              </a:rPr>
              <a:t> </a:t>
            </a:r>
            <a:endParaRPr sz="1400" b="0" i="0" u="none" strike="noStrike" cap="none" dirty="0">
              <a:latin typeface="Josefin Sans" pitchFamily="2" charset="0"/>
              <a:ea typeface="Arial"/>
              <a:cs typeface="Arial"/>
              <a:sym typeface="Arial"/>
            </a:endParaRPr>
          </a:p>
        </p:txBody>
      </p:sp>
      <p:pic>
        <p:nvPicPr>
          <p:cNvPr id="232" name="Google Shape;232;p33"/>
          <p:cNvPicPr preferRelativeResize="0"/>
          <p:nvPr/>
        </p:nvPicPr>
        <p:blipFill rotWithShape="1">
          <a:blip r:embed="rId3">
            <a:alphaModFix/>
          </a:blip>
          <a:srcRect/>
          <a:stretch/>
        </p:blipFill>
        <p:spPr>
          <a:xfrm>
            <a:off x="224217" y="1988829"/>
            <a:ext cx="2354472" cy="90025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432"/>
        <p:cNvGrpSpPr/>
        <p:nvPr/>
      </p:nvGrpSpPr>
      <p:grpSpPr>
        <a:xfrm>
          <a:off x="0" y="0"/>
          <a:ext cx="0" cy="0"/>
          <a:chOff x="0" y="0"/>
          <a:chExt cx="0" cy="0"/>
        </a:xfrm>
      </p:grpSpPr>
      <p:pic>
        <p:nvPicPr>
          <p:cNvPr id="1441" name="Google Shape;1441;p98"/>
          <p:cNvPicPr preferRelativeResize="0"/>
          <p:nvPr/>
        </p:nvPicPr>
        <p:blipFill rotWithShape="1">
          <a:blip r:embed="rId3">
            <a:alphaModFix/>
          </a:blip>
          <a:srcRect/>
          <a:stretch/>
        </p:blipFill>
        <p:spPr>
          <a:xfrm>
            <a:off x="0" y="-540720"/>
            <a:ext cx="217898" cy="36000"/>
          </a:xfrm>
          <a:prstGeom prst="rect">
            <a:avLst/>
          </a:prstGeom>
          <a:noFill/>
          <a:ln>
            <a:noFill/>
          </a:ln>
        </p:spPr>
      </p:pic>
      <p:sp>
        <p:nvSpPr>
          <p:cNvPr id="1443" name="Google Shape;1443;p98"/>
          <p:cNvSpPr txBox="1">
            <a:spLocks noGrp="1"/>
          </p:cNvSpPr>
          <p:nvPr>
            <p:ph type="title" idx="4294967295"/>
          </p:nvPr>
        </p:nvSpPr>
        <p:spPr>
          <a:xfrm>
            <a:off x="0" y="0"/>
            <a:ext cx="9144000" cy="493757"/>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2400"/>
              <a:buNone/>
            </a:pPr>
            <a:r>
              <a:rPr lang="es-ES" sz="2400" b="1" dirty="0">
                <a:solidFill>
                  <a:srgbClr val="FF6600"/>
                </a:solidFill>
                <a:latin typeface="Josefin Sans" pitchFamily="2" charset="0"/>
                <a:ea typeface="+mn-ea"/>
                <a:cs typeface="Arial" panose="020B0604020202020204" pitchFamily="34" charset="0"/>
                <a:sym typeface="Arial"/>
              </a:rPr>
              <a:t>SENA ESNARANJA </a:t>
            </a:r>
            <a:endParaRPr sz="2400" b="1" dirty="0">
              <a:solidFill>
                <a:srgbClr val="FF6600"/>
              </a:solidFill>
              <a:latin typeface="Josefin Sans" pitchFamily="2" charset="0"/>
              <a:ea typeface="+mn-ea"/>
              <a:cs typeface="Arial" panose="020B0604020202020204" pitchFamily="34" charset="0"/>
              <a:sym typeface="Arial"/>
            </a:endParaRPr>
          </a:p>
        </p:txBody>
      </p:sp>
      <p:sp>
        <p:nvSpPr>
          <p:cNvPr id="1444" name="Google Shape;1444;p98"/>
          <p:cNvSpPr txBox="1">
            <a:spLocks noGrp="1"/>
          </p:cNvSpPr>
          <p:nvPr>
            <p:ph type="body" idx="4294967295"/>
          </p:nvPr>
        </p:nvSpPr>
        <p:spPr>
          <a:xfrm>
            <a:off x="217898" y="632024"/>
            <a:ext cx="3982627" cy="2668760"/>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s-ES" sz="1400" dirty="0">
                <a:latin typeface="Arial"/>
                <a:ea typeface="Arial"/>
                <a:cs typeface="Arial"/>
                <a:sym typeface="Arial"/>
              </a:rPr>
              <a:t>Financiar iniciativas empresariales en sectores que hacen parte de la economía naranja y que provengan o sean desarrolladas por emprendedores que cumplan con las condiciones establecidas en las condiciones establecidas en la reglamentación del Fondo Emprender.</a:t>
            </a:r>
            <a:endParaRPr sz="1400" dirty="0">
              <a:latin typeface="Arial"/>
              <a:ea typeface="Arial"/>
              <a:cs typeface="Arial"/>
              <a:sym typeface="Arial"/>
            </a:endParaRPr>
          </a:p>
        </p:txBody>
      </p:sp>
      <p:sp>
        <p:nvSpPr>
          <p:cNvPr id="1445" name="Google Shape;1445;p98"/>
          <p:cNvSpPr/>
          <p:nvPr/>
        </p:nvSpPr>
        <p:spPr>
          <a:xfrm>
            <a:off x="-1" y="4554481"/>
            <a:ext cx="9143999" cy="38899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200" b="1" i="0" u="none" strike="noStrike" cap="none" dirty="0">
                <a:latin typeface="Arial"/>
                <a:ea typeface="Arial"/>
                <a:cs typeface="Arial"/>
                <a:sym typeface="Arial"/>
              </a:rPr>
              <a:t>https://www.fondoemprender.com//SitePages/FondoEmprenderConv812020.aspx</a:t>
            </a:r>
            <a:endParaRPr sz="1200" b="1" i="0" u="none" strike="noStrike" cap="none" dirty="0">
              <a:latin typeface="Arial"/>
              <a:ea typeface="Arial"/>
              <a:cs typeface="Arial"/>
              <a:sym typeface="Arial"/>
            </a:endParaRPr>
          </a:p>
        </p:txBody>
      </p:sp>
      <p:pic>
        <p:nvPicPr>
          <p:cNvPr id="1446" name="Google Shape;1446;p98"/>
          <p:cNvPicPr preferRelativeResize="0"/>
          <p:nvPr/>
        </p:nvPicPr>
        <p:blipFill rotWithShape="1">
          <a:blip r:embed="rId4">
            <a:alphaModFix/>
          </a:blip>
          <a:srcRect/>
          <a:stretch/>
        </p:blipFill>
        <p:spPr>
          <a:xfrm>
            <a:off x="4656344" y="758721"/>
            <a:ext cx="3358740" cy="2277099"/>
          </a:xfrm>
          <a:prstGeom prst="rect">
            <a:avLst/>
          </a:prstGeom>
          <a:noFill/>
          <a:ln>
            <a:noFill/>
          </a:ln>
        </p:spPr>
      </p:pic>
      <p:pic>
        <p:nvPicPr>
          <p:cNvPr id="1447" name="Google Shape;1447;p98"/>
          <p:cNvPicPr preferRelativeResize="0"/>
          <p:nvPr/>
        </p:nvPicPr>
        <p:blipFill rotWithShape="1">
          <a:blip r:embed="rId5">
            <a:alphaModFix/>
          </a:blip>
          <a:srcRect/>
          <a:stretch/>
        </p:blipFill>
        <p:spPr>
          <a:xfrm>
            <a:off x="3200400" y="3439051"/>
            <a:ext cx="2743200" cy="8763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451"/>
        <p:cNvGrpSpPr/>
        <p:nvPr/>
      </p:nvGrpSpPr>
      <p:grpSpPr>
        <a:xfrm>
          <a:off x="0" y="0"/>
          <a:ext cx="0" cy="0"/>
          <a:chOff x="0" y="0"/>
          <a:chExt cx="0" cy="0"/>
        </a:xfrm>
      </p:grpSpPr>
      <p:cxnSp>
        <p:nvCxnSpPr>
          <p:cNvPr id="1459" name="Google Shape;1459;p99"/>
          <p:cNvCxnSpPr/>
          <p:nvPr/>
        </p:nvCxnSpPr>
        <p:spPr>
          <a:xfrm>
            <a:off x="6733225" y="4394825"/>
            <a:ext cx="0" cy="509700"/>
          </a:xfrm>
          <a:prstGeom prst="straightConnector1">
            <a:avLst/>
          </a:prstGeom>
          <a:noFill/>
          <a:ln w="9525" cap="flat" cmpd="sng">
            <a:solidFill>
              <a:schemeClr val="lt1"/>
            </a:solidFill>
            <a:prstDash val="solid"/>
            <a:round/>
            <a:headEnd type="none" w="sm" len="sm"/>
            <a:tailEnd type="none" w="sm" len="sm"/>
          </a:ln>
        </p:spPr>
      </p:cxnSp>
      <p:pic>
        <p:nvPicPr>
          <p:cNvPr id="1460" name="Google Shape;1460;p99"/>
          <p:cNvPicPr preferRelativeResize="0"/>
          <p:nvPr/>
        </p:nvPicPr>
        <p:blipFill rotWithShape="1">
          <a:blip r:embed="rId3">
            <a:alphaModFix/>
          </a:blip>
          <a:srcRect/>
          <a:stretch/>
        </p:blipFill>
        <p:spPr>
          <a:xfrm>
            <a:off x="5647150" y="4416888"/>
            <a:ext cx="910659" cy="426975"/>
          </a:xfrm>
          <a:prstGeom prst="rect">
            <a:avLst/>
          </a:prstGeom>
          <a:noFill/>
          <a:ln>
            <a:noFill/>
          </a:ln>
        </p:spPr>
      </p:pic>
      <p:sp>
        <p:nvSpPr>
          <p:cNvPr id="1463" name="Google Shape;1463;p99"/>
          <p:cNvSpPr txBox="1"/>
          <p:nvPr/>
        </p:nvSpPr>
        <p:spPr>
          <a:xfrm>
            <a:off x="0" y="1"/>
            <a:ext cx="9144000" cy="51466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chemeClr val="dk1"/>
              </a:buClr>
              <a:buSzPts val="2400"/>
              <a:buFont typeface="Arial"/>
              <a:buNone/>
            </a:pPr>
            <a:r>
              <a:rPr lang="es-ES" sz="2400" b="1" dirty="0">
                <a:solidFill>
                  <a:srgbClr val="FF6600"/>
                </a:solidFill>
                <a:latin typeface="Josefin Sans" pitchFamily="2" charset="0"/>
                <a:cs typeface="Arial" panose="020B0604020202020204" pitchFamily="34" charset="0"/>
                <a:sym typeface="Arial"/>
              </a:rPr>
              <a:t>Barranquilla responde </a:t>
            </a:r>
            <a:endParaRPr sz="2400" b="1" dirty="0">
              <a:solidFill>
                <a:srgbClr val="FF6600"/>
              </a:solidFill>
              <a:latin typeface="Josefin Sans" pitchFamily="2" charset="0"/>
              <a:cs typeface="Arial" panose="020B0604020202020204" pitchFamily="34" charset="0"/>
            </a:endParaRPr>
          </a:p>
        </p:txBody>
      </p:sp>
      <p:sp>
        <p:nvSpPr>
          <p:cNvPr id="1464" name="Google Shape;1464;p99"/>
          <p:cNvSpPr txBox="1"/>
          <p:nvPr/>
        </p:nvSpPr>
        <p:spPr>
          <a:xfrm>
            <a:off x="0" y="530584"/>
            <a:ext cx="8124825" cy="3179400"/>
          </a:xfrm>
          <a:prstGeom prst="rect">
            <a:avLst/>
          </a:prstGeom>
          <a:noFill/>
          <a:ln>
            <a:noFill/>
          </a:ln>
        </p:spPr>
        <p:txBody>
          <a:bodyPr spcFirstLastPara="1" wrap="square" lIns="91425" tIns="91425" rIns="91425" bIns="91425" anchor="t" anchorCtr="0">
            <a:noAutofit/>
          </a:bodyPr>
          <a:lstStyle/>
          <a:p>
            <a:pPr marL="152400" marR="0" lvl="0" indent="0" algn="just" rtl="0">
              <a:lnSpc>
                <a:spcPct val="115000"/>
              </a:lnSpc>
              <a:spcBef>
                <a:spcPts val="0"/>
              </a:spcBef>
              <a:spcAft>
                <a:spcPts val="0"/>
              </a:spcAft>
              <a:buClr>
                <a:schemeClr val="dk2"/>
              </a:buClr>
              <a:buSzPts val="1200"/>
              <a:buFont typeface="Arial"/>
              <a:buNone/>
            </a:pPr>
            <a:r>
              <a:rPr lang="es-ES" sz="1400" b="0" i="0" u="none" strike="noStrike" cap="none" dirty="0">
                <a:latin typeface="Josefin Sans" pitchFamily="2" charset="0"/>
                <a:ea typeface="Arial"/>
                <a:cs typeface="Arial"/>
                <a:sym typeface="Arial"/>
              </a:rPr>
              <a:t>- Con el fin de hacerle frente a los efectos en las actividades productivas como consecuencia del COVID-19, la Alcaldía Distrital y Bancóldex abrieron la línea de crédito preferencial Barranquilla Responde, con un cupo inicial de $60.000 millones, dirigida especialmente a microempresarios, personas naturales o jurídicas que tengan una actividad productiva y pymes de la ciudad. Pueden acceder a la línea de crédito preferencial Personas naturales o jurídicas que tengan una actividad productiva, microempresarios y pequeñas y medianas empresas de todos los sectores económicos.</a:t>
            </a:r>
            <a:endParaRPr sz="1400" dirty="0">
              <a:latin typeface="Josefin Sans" pitchFamily="2" charset="0"/>
            </a:endParaRPr>
          </a:p>
          <a:p>
            <a:pPr marL="152400" marR="0" lvl="0" indent="0" algn="just" rtl="0">
              <a:lnSpc>
                <a:spcPct val="115000"/>
              </a:lnSpc>
              <a:spcBef>
                <a:spcPts val="0"/>
              </a:spcBef>
              <a:spcAft>
                <a:spcPts val="0"/>
              </a:spcAft>
              <a:buClr>
                <a:schemeClr val="dk2"/>
              </a:buClr>
              <a:buSzPts val="1200"/>
              <a:buFont typeface="Arial"/>
              <a:buNone/>
            </a:pPr>
            <a:r>
              <a:rPr lang="es-ES" sz="1400" b="0" i="0" u="none" strike="noStrike" cap="none" dirty="0">
                <a:latin typeface="Josefin Sans" pitchFamily="2" charset="0"/>
                <a:ea typeface="Arial"/>
                <a:cs typeface="Arial"/>
                <a:sym typeface="Arial"/>
              </a:rPr>
              <a:t>- En este grupo se incluyen, entre otros:</a:t>
            </a:r>
            <a:endParaRPr sz="1400" dirty="0">
              <a:latin typeface="Josefin Sans" pitchFamily="2" charset="0"/>
            </a:endParaRPr>
          </a:p>
          <a:p>
            <a:pPr marL="152400" marR="0" lvl="0" indent="0" algn="just" rtl="0">
              <a:lnSpc>
                <a:spcPct val="115000"/>
              </a:lnSpc>
              <a:spcBef>
                <a:spcPts val="0"/>
              </a:spcBef>
              <a:spcAft>
                <a:spcPts val="0"/>
              </a:spcAft>
              <a:buClr>
                <a:schemeClr val="dk2"/>
              </a:buClr>
              <a:buSzPts val="1200"/>
              <a:buFont typeface="Arial"/>
              <a:buNone/>
            </a:pPr>
            <a:r>
              <a:rPr lang="es-ES" sz="1400" b="0" i="0" u="none" strike="noStrike" cap="none" dirty="0">
                <a:latin typeface="Josefin Sans" pitchFamily="2" charset="0"/>
                <a:ea typeface="Arial"/>
                <a:cs typeface="Arial"/>
                <a:sym typeface="Arial"/>
              </a:rPr>
              <a:t>- Tiendas de barrio,Restaurantes,Panaderías,Peluquerías,Misceláneas,Droguerías</a:t>
            </a:r>
            <a:endParaRPr sz="1400" dirty="0">
              <a:latin typeface="Josefin Sans" pitchFamily="2" charset="0"/>
            </a:endParaRPr>
          </a:p>
          <a:p>
            <a:pPr marL="152400" marR="0" lvl="0" indent="0" algn="just" rtl="0">
              <a:lnSpc>
                <a:spcPct val="115000"/>
              </a:lnSpc>
              <a:spcBef>
                <a:spcPts val="0"/>
              </a:spcBef>
              <a:spcAft>
                <a:spcPts val="0"/>
              </a:spcAft>
              <a:buClr>
                <a:schemeClr val="dk2"/>
              </a:buClr>
              <a:buSzPts val="1200"/>
              <a:buFont typeface="Arial"/>
              <a:buNone/>
            </a:pPr>
            <a:r>
              <a:rPr lang="es-ES" sz="1400" b="0" i="0" u="none" strike="noStrike" cap="none" dirty="0">
                <a:latin typeface="Josefin Sans" pitchFamily="2" charset="0"/>
                <a:ea typeface="Arial"/>
                <a:cs typeface="Arial"/>
                <a:sym typeface="Arial"/>
              </a:rPr>
              <a:t>- Modisterías, Mayoristas/Abastos</a:t>
            </a:r>
            <a:endParaRPr sz="1400" dirty="0">
              <a:latin typeface="Josefin Sans" pitchFamily="2" charset="0"/>
            </a:endParaRPr>
          </a:p>
          <a:p>
            <a:pPr marL="152400" marR="0" lvl="0" indent="0" algn="just" rtl="0">
              <a:lnSpc>
                <a:spcPct val="115000"/>
              </a:lnSpc>
              <a:spcBef>
                <a:spcPts val="0"/>
              </a:spcBef>
              <a:spcAft>
                <a:spcPts val="0"/>
              </a:spcAft>
              <a:buClr>
                <a:schemeClr val="dk2"/>
              </a:buClr>
              <a:buSzPts val="1200"/>
              <a:buFont typeface="Arial"/>
              <a:buNone/>
            </a:pPr>
            <a:r>
              <a:rPr lang="es-ES" sz="1400" b="0" i="0" u="none" strike="noStrike" cap="none" dirty="0">
                <a:latin typeface="Josefin Sans" pitchFamily="2" charset="0"/>
                <a:ea typeface="Arial"/>
                <a:cs typeface="Arial"/>
                <a:sym typeface="Arial"/>
              </a:rPr>
              <a:t>- Ferreterías, Gimnasios, Cerrajerías</a:t>
            </a:r>
            <a:endParaRPr sz="1400" b="0" i="0" u="none" strike="noStrike" cap="none" dirty="0">
              <a:latin typeface="Josefin Sans" pitchFamily="2" charset="0"/>
              <a:ea typeface="Arial"/>
              <a:cs typeface="Arial"/>
              <a:sym typeface="Arial"/>
            </a:endParaRPr>
          </a:p>
          <a:p>
            <a:pPr marL="152400" marR="0" lvl="0" indent="0" algn="just" rtl="0">
              <a:lnSpc>
                <a:spcPct val="115000"/>
              </a:lnSpc>
              <a:spcBef>
                <a:spcPts val="0"/>
              </a:spcBef>
              <a:spcAft>
                <a:spcPts val="0"/>
              </a:spcAft>
              <a:buClr>
                <a:schemeClr val="dk2"/>
              </a:buClr>
              <a:buSzPts val="1200"/>
              <a:buFont typeface="Arial"/>
              <a:buNone/>
            </a:pPr>
            <a:r>
              <a:rPr lang="es-ES" sz="1400" b="0" i="0" u="none" strike="noStrike" cap="none" dirty="0">
                <a:latin typeface="Josefin Sans" pitchFamily="2" charset="0"/>
                <a:ea typeface="Arial"/>
                <a:cs typeface="Arial"/>
                <a:sym typeface="Arial"/>
              </a:rPr>
              <a:t>- Hoteles</a:t>
            </a:r>
            <a:endParaRPr sz="1400" dirty="0">
              <a:latin typeface="Josefin Sans" pitchFamily="2" charset="0"/>
            </a:endParaRPr>
          </a:p>
        </p:txBody>
      </p:sp>
      <p:sp>
        <p:nvSpPr>
          <p:cNvPr id="1465" name="Google Shape;1465;p99"/>
          <p:cNvSpPr/>
          <p:nvPr/>
        </p:nvSpPr>
        <p:spPr>
          <a:xfrm>
            <a:off x="0" y="4691037"/>
            <a:ext cx="9144000" cy="4269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100" b="1" i="0" u="none" strike="noStrike" cap="none" dirty="0">
                <a:latin typeface="Josefin Sans" pitchFamily="2" charset="0"/>
                <a:ea typeface="Arial"/>
                <a:cs typeface="Arial"/>
                <a:sym typeface="Arial"/>
              </a:rPr>
              <a:t>https://www.barranquilla.gov.co/barranquilla-responde/abece-credito-barranquilla-responde</a:t>
            </a:r>
            <a:endParaRPr sz="1100" b="1" i="0" u="none" strike="noStrike" cap="none" dirty="0">
              <a:latin typeface="Josefin Sans" pitchFamily="2" charset="0"/>
              <a:ea typeface="Arial"/>
              <a:cs typeface="Arial"/>
              <a:sym typeface="Arial"/>
            </a:endParaRPr>
          </a:p>
        </p:txBody>
      </p:sp>
      <p:pic>
        <p:nvPicPr>
          <p:cNvPr id="1466" name="Google Shape;1466;p99"/>
          <p:cNvPicPr preferRelativeResize="0"/>
          <p:nvPr/>
        </p:nvPicPr>
        <p:blipFill rotWithShape="1">
          <a:blip r:embed="rId4">
            <a:alphaModFix/>
          </a:blip>
          <a:srcRect/>
          <a:stretch/>
        </p:blipFill>
        <p:spPr>
          <a:xfrm>
            <a:off x="1792352" y="3709984"/>
            <a:ext cx="2270060" cy="792852"/>
          </a:xfrm>
          <a:prstGeom prst="rect">
            <a:avLst/>
          </a:prstGeom>
          <a:noFill/>
          <a:ln>
            <a:noFill/>
          </a:ln>
        </p:spPr>
      </p:pic>
      <p:pic>
        <p:nvPicPr>
          <p:cNvPr id="1467" name="Google Shape;1467;p99"/>
          <p:cNvPicPr preferRelativeResize="0"/>
          <p:nvPr/>
        </p:nvPicPr>
        <p:blipFill rotWithShape="1">
          <a:blip r:embed="rId5">
            <a:alphaModFix/>
          </a:blip>
          <a:srcRect/>
          <a:stretch/>
        </p:blipFill>
        <p:spPr>
          <a:xfrm>
            <a:off x="5372193" y="3210990"/>
            <a:ext cx="2752632" cy="119311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485" name="Google Shape;1485;p100"/>
          <p:cNvSpPr txBox="1">
            <a:spLocks noGrp="1"/>
          </p:cNvSpPr>
          <p:nvPr>
            <p:ph type="title" idx="4294967295"/>
          </p:nvPr>
        </p:nvSpPr>
        <p:spPr>
          <a:xfrm>
            <a:off x="-1" y="-1"/>
            <a:ext cx="8333339" cy="1323975"/>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2400"/>
              <a:buNone/>
            </a:pPr>
            <a:r>
              <a:rPr lang="es-ES" sz="2400" b="1" dirty="0">
                <a:solidFill>
                  <a:srgbClr val="FF6600"/>
                </a:solidFill>
                <a:latin typeface="Josefin Sans" pitchFamily="2" charset="0"/>
                <a:ea typeface="+mn-ea"/>
                <a:cs typeface="Arial" panose="020B0604020202020204" pitchFamily="34" charset="0"/>
                <a:sym typeface="Arial"/>
              </a:rPr>
              <a:t>Convocatoria - Creación de empresas de base tecnológica tipo Spin-Off basados en biotecnología, Bioeconomía o tecnologías convergentes con esta.</a:t>
            </a:r>
            <a:endParaRPr sz="2400" b="1" dirty="0">
              <a:solidFill>
                <a:srgbClr val="FF6600"/>
              </a:solidFill>
              <a:latin typeface="Josefin Sans" pitchFamily="2" charset="0"/>
              <a:ea typeface="+mn-ea"/>
              <a:cs typeface="Arial" panose="020B0604020202020204" pitchFamily="34" charset="0"/>
              <a:sym typeface="Arial"/>
            </a:endParaRPr>
          </a:p>
        </p:txBody>
      </p:sp>
      <p:sp>
        <p:nvSpPr>
          <p:cNvPr id="1486" name="Google Shape;1486;p100"/>
          <p:cNvSpPr txBox="1">
            <a:spLocks noGrp="1"/>
          </p:cNvSpPr>
          <p:nvPr>
            <p:ph type="body" idx="4294967295"/>
          </p:nvPr>
        </p:nvSpPr>
        <p:spPr>
          <a:xfrm>
            <a:off x="0" y="1301284"/>
            <a:ext cx="4417623" cy="3179762"/>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La convocatoria busca apoyar la creación y fortalecimiento de emprendimientos de base tecnológica tipo spin-off empresariales o académicos que logren impulsar una economía sostenible basada en la biodiversidad, mediante un acompañamiento especializado. Pueden participar Instituciones de Educación Superior Públicas y Privadas (IES), empresas, Centros e Institutos de investigación y desarrollo tecnológico, docentes y/o investigadores independientes o pertenecientes a las IES Públicas y Privadas de Colombia.</a:t>
            </a:r>
            <a:endParaRPr sz="1400" dirty="0">
              <a:latin typeface="Josefin Sans" pitchFamily="2" charset="0"/>
              <a:ea typeface="Arial"/>
              <a:cs typeface="Arial"/>
              <a:sym typeface="Arial"/>
            </a:endParaRPr>
          </a:p>
        </p:txBody>
      </p:sp>
      <p:sp>
        <p:nvSpPr>
          <p:cNvPr id="1487" name="Google Shape;1487;p100"/>
          <p:cNvSpPr/>
          <p:nvPr/>
        </p:nvSpPr>
        <p:spPr>
          <a:xfrm>
            <a:off x="0" y="4664122"/>
            <a:ext cx="9144001" cy="3669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s-ES" sz="1200" b="1" i="0" u="none" strike="noStrike" cap="none" dirty="0">
                <a:latin typeface="Josefin Sans" pitchFamily="2" charset="0"/>
                <a:ea typeface="Arial"/>
                <a:cs typeface="Arial"/>
                <a:sym typeface="Arial"/>
              </a:rPr>
              <a:t>https://www.creame.com.co/biotecnologia</a:t>
            </a:r>
            <a:endParaRPr sz="1200" b="1" i="0" u="none" strike="noStrike" cap="none" dirty="0">
              <a:latin typeface="Josefin Sans" pitchFamily="2" charset="0"/>
              <a:ea typeface="Arial"/>
              <a:cs typeface="Arial"/>
              <a:sym typeface="Arial"/>
            </a:endParaRPr>
          </a:p>
        </p:txBody>
      </p:sp>
      <p:pic>
        <p:nvPicPr>
          <p:cNvPr id="1488" name="Google Shape;1488;p100"/>
          <p:cNvPicPr preferRelativeResize="0"/>
          <p:nvPr/>
        </p:nvPicPr>
        <p:blipFill rotWithShape="1">
          <a:blip r:embed="rId3">
            <a:alphaModFix/>
          </a:blip>
          <a:srcRect/>
          <a:stretch/>
        </p:blipFill>
        <p:spPr>
          <a:xfrm>
            <a:off x="4726379" y="3533347"/>
            <a:ext cx="3558603" cy="853114"/>
          </a:xfrm>
          <a:prstGeom prst="rect">
            <a:avLst/>
          </a:prstGeom>
          <a:noFill/>
          <a:ln>
            <a:noFill/>
          </a:ln>
        </p:spPr>
      </p:pic>
      <p:pic>
        <p:nvPicPr>
          <p:cNvPr id="1489" name="Google Shape;1489;p100"/>
          <p:cNvPicPr preferRelativeResize="0"/>
          <p:nvPr/>
        </p:nvPicPr>
        <p:blipFill rotWithShape="1">
          <a:blip r:embed="rId4">
            <a:alphaModFix/>
          </a:blip>
          <a:srcRect/>
          <a:stretch/>
        </p:blipFill>
        <p:spPr>
          <a:xfrm>
            <a:off x="5451290" y="1434835"/>
            <a:ext cx="2241663" cy="854765"/>
          </a:xfrm>
          <a:prstGeom prst="rect">
            <a:avLst/>
          </a:prstGeom>
          <a:noFill/>
          <a:ln>
            <a:noFill/>
          </a:ln>
        </p:spPr>
      </p:pic>
      <p:pic>
        <p:nvPicPr>
          <p:cNvPr id="1490" name="Google Shape;1490;p100"/>
          <p:cNvPicPr preferRelativeResize="0"/>
          <p:nvPr/>
        </p:nvPicPr>
        <p:blipFill rotWithShape="1">
          <a:blip r:embed="rId5">
            <a:alphaModFix/>
          </a:blip>
          <a:srcRect/>
          <a:stretch/>
        </p:blipFill>
        <p:spPr>
          <a:xfrm>
            <a:off x="5318410" y="2610667"/>
            <a:ext cx="2374543" cy="795337"/>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494"/>
        <p:cNvGrpSpPr/>
        <p:nvPr/>
      </p:nvGrpSpPr>
      <p:grpSpPr>
        <a:xfrm>
          <a:off x="0" y="0"/>
          <a:ext cx="0" cy="0"/>
          <a:chOff x="0" y="0"/>
          <a:chExt cx="0" cy="0"/>
        </a:xfrm>
      </p:grpSpPr>
      <p:sp>
        <p:nvSpPr>
          <p:cNvPr id="1505" name="Google Shape;1505;p101"/>
          <p:cNvSpPr txBox="1">
            <a:spLocks noGrp="1"/>
          </p:cNvSpPr>
          <p:nvPr>
            <p:ph type="title" idx="4294967295"/>
          </p:nvPr>
        </p:nvSpPr>
        <p:spPr>
          <a:xfrm>
            <a:off x="-2" y="1009"/>
            <a:ext cx="9144000" cy="564237"/>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2400"/>
              <a:buNone/>
            </a:pPr>
            <a:r>
              <a:rPr lang="es-ES" sz="2400" b="1" dirty="0">
                <a:solidFill>
                  <a:srgbClr val="FF6600"/>
                </a:solidFill>
                <a:latin typeface="Josefin Sans" pitchFamily="2" charset="0"/>
                <a:ea typeface="+mn-ea"/>
                <a:cs typeface="Arial" panose="020B0604020202020204" pitchFamily="34" charset="0"/>
                <a:sym typeface="Arial"/>
              </a:rPr>
              <a:t>Convocatoria-Conexiones financieras 2021</a:t>
            </a:r>
            <a:endParaRPr sz="2400" b="1" dirty="0">
              <a:solidFill>
                <a:srgbClr val="FF6600"/>
              </a:solidFill>
              <a:latin typeface="Josefin Sans" pitchFamily="2" charset="0"/>
              <a:ea typeface="+mn-ea"/>
              <a:cs typeface="Arial" panose="020B0604020202020204" pitchFamily="34" charset="0"/>
              <a:sym typeface="Arial"/>
            </a:endParaRPr>
          </a:p>
        </p:txBody>
      </p:sp>
      <p:sp>
        <p:nvSpPr>
          <p:cNvPr id="1506" name="Google Shape;1506;p101"/>
          <p:cNvSpPr txBox="1">
            <a:spLocks noGrp="1"/>
          </p:cNvSpPr>
          <p:nvPr>
            <p:ph type="body" idx="4294967295"/>
          </p:nvPr>
        </p:nvSpPr>
        <p:spPr>
          <a:xfrm>
            <a:off x="0" y="586876"/>
            <a:ext cx="5572125" cy="3387010"/>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Esta convocatoria es un espacio diseñado para que las empresas tengan acceso a información sobre las diferentes alternativas de financiación que actualmente existen en el mercado, además de generar relaciones donde se conecten  los emprendedores con inversionistas y los diferentes actores del sector financiero. Requisitos: </a:t>
            </a:r>
            <a:endParaRPr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1.Mínimo 1 año de constitución ante la CCMA</a:t>
            </a:r>
            <a:endParaRPr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.2. Empresas con domicilio en Medellín y sus corregimientos.</a:t>
            </a:r>
            <a:endParaRPr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3. Equipo de trabajo multidisciplinario.</a:t>
            </a:r>
            <a:endParaRPr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4. Producto y/o servicio validado en el mercado.</a:t>
            </a:r>
            <a:endParaRPr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 5. Debe tener resultados en ventas. 5. Base tecnológica.</a:t>
            </a:r>
            <a:endParaRPr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 6. Ventaja competitiva única.</a:t>
            </a:r>
            <a:endParaRPr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 7. Empresas con necesidades de inversión para expansión.</a:t>
            </a:r>
            <a:endParaRPr sz="1400" dirty="0">
              <a:latin typeface="Josefin Sans" pitchFamily="2" charset="0"/>
              <a:ea typeface="Arial"/>
              <a:cs typeface="Arial"/>
              <a:sym typeface="Arial"/>
            </a:endParaRPr>
          </a:p>
        </p:txBody>
      </p:sp>
      <p:sp>
        <p:nvSpPr>
          <p:cNvPr id="1507" name="Google Shape;1507;p101"/>
          <p:cNvSpPr/>
          <p:nvPr/>
        </p:nvSpPr>
        <p:spPr>
          <a:xfrm>
            <a:off x="-2" y="4607546"/>
            <a:ext cx="9144001" cy="4308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200" b="1" i="0" u="none" strike="noStrike" cap="none" dirty="0">
                <a:latin typeface="Josefin Sans" pitchFamily="2" charset="0"/>
                <a:ea typeface="Arial"/>
                <a:cs typeface="Arial"/>
                <a:sym typeface="Arial"/>
              </a:rPr>
              <a:t>https://www.aceleratuempresa.com.co/web/index.php?option=com_content&amp;view=article&amp;id=85&amp;Itemid=724</a:t>
            </a:r>
            <a:endParaRPr sz="1200" b="1" i="0" u="none" strike="noStrike" cap="none" dirty="0">
              <a:latin typeface="Josefin Sans" pitchFamily="2" charset="0"/>
              <a:ea typeface="Arial"/>
              <a:cs typeface="Arial"/>
              <a:sym typeface="Arial"/>
            </a:endParaRPr>
          </a:p>
        </p:txBody>
      </p:sp>
      <p:pic>
        <p:nvPicPr>
          <p:cNvPr id="1508" name="Google Shape;1508;p101"/>
          <p:cNvPicPr preferRelativeResize="0"/>
          <p:nvPr/>
        </p:nvPicPr>
        <p:blipFill rotWithShape="1">
          <a:blip r:embed="rId3">
            <a:alphaModFix/>
          </a:blip>
          <a:srcRect/>
          <a:stretch/>
        </p:blipFill>
        <p:spPr>
          <a:xfrm>
            <a:off x="6169609" y="686632"/>
            <a:ext cx="1114421" cy="1024548"/>
          </a:xfrm>
          <a:prstGeom prst="rect">
            <a:avLst/>
          </a:prstGeom>
          <a:noFill/>
          <a:ln>
            <a:noFill/>
          </a:ln>
        </p:spPr>
      </p:pic>
      <p:pic>
        <p:nvPicPr>
          <p:cNvPr id="1509" name="Google Shape;1509;p101"/>
          <p:cNvPicPr preferRelativeResize="0"/>
          <p:nvPr/>
        </p:nvPicPr>
        <p:blipFill rotWithShape="1">
          <a:blip r:embed="rId4">
            <a:alphaModFix/>
          </a:blip>
          <a:srcRect/>
          <a:stretch/>
        </p:blipFill>
        <p:spPr>
          <a:xfrm>
            <a:off x="7284030" y="1940961"/>
            <a:ext cx="1220999" cy="907587"/>
          </a:xfrm>
          <a:prstGeom prst="rect">
            <a:avLst/>
          </a:prstGeom>
          <a:noFill/>
          <a:ln>
            <a:noFill/>
          </a:ln>
        </p:spPr>
      </p:pic>
      <p:pic>
        <p:nvPicPr>
          <p:cNvPr id="1510" name="Google Shape;1510;p101"/>
          <p:cNvPicPr preferRelativeResize="0"/>
          <p:nvPr/>
        </p:nvPicPr>
        <p:blipFill rotWithShape="1">
          <a:blip r:embed="rId5">
            <a:alphaModFix/>
          </a:blip>
          <a:srcRect/>
          <a:stretch/>
        </p:blipFill>
        <p:spPr>
          <a:xfrm>
            <a:off x="6028840" y="3078329"/>
            <a:ext cx="1255190" cy="895557"/>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515"/>
        <p:cNvGrpSpPr/>
        <p:nvPr/>
      </p:nvGrpSpPr>
      <p:grpSpPr>
        <a:xfrm>
          <a:off x="0" y="0"/>
          <a:ext cx="0" cy="0"/>
          <a:chOff x="0" y="0"/>
          <a:chExt cx="0" cy="0"/>
        </a:xfrm>
      </p:grpSpPr>
      <p:sp>
        <p:nvSpPr>
          <p:cNvPr id="1526" name="Google Shape;1526;p102"/>
          <p:cNvSpPr txBox="1"/>
          <p:nvPr/>
        </p:nvSpPr>
        <p:spPr>
          <a:xfrm>
            <a:off x="0" y="105406"/>
            <a:ext cx="8267699" cy="523491"/>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None/>
            </a:pPr>
            <a:r>
              <a:rPr lang="es-ES" sz="2400" b="1" dirty="0">
                <a:solidFill>
                  <a:srgbClr val="FF6600"/>
                </a:solidFill>
                <a:latin typeface="Josefin Sans" pitchFamily="2" charset="0"/>
                <a:cs typeface="Arial" panose="020B0604020202020204" pitchFamily="34" charset="0"/>
                <a:sym typeface="Arial"/>
              </a:rPr>
              <a:t>Convocatoria- Becas Marketing Digital para Pymes</a:t>
            </a:r>
            <a:endParaRPr sz="2400" b="1" dirty="0">
              <a:solidFill>
                <a:srgbClr val="FF6600"/>
              </a:solidFill>
              <a:latin typeface="Josefin Sans" pitchFamily="2" charset="0"/>
              <a:cs typeface="Arial" panose="020B0604020202020204" pitchFamily="34" charset="0"/>
            </a:endParaRPr>
          </a:p>
        </p:txBody>
      </p:sp>
      <p:sp>
        <p:nvSpPr>
          <p:cNvPr id="1527" name="Google Shape;1527;p102"/>
          <p:cNvSpPr txBox="1"/>
          <p:nvPr/>
        </p:nvSpPr>
        <p:spPr>
          <a:xfrm>
            <a:off x="0" y="743089"/>
            <a:ext cx="4480660" cy="2461951"/>
          </a:xfrm>
          <a:prstGeom prst="rect">
            <a:avLst/>
          </a:prstGeom>
          <a:noFill/>
          <a:ln>
            <a:noFill/>
          </a:ln>
        </p:spPr>
        <p:txBody>
          <a:bodyPr spcFirstLastPara="1" wrap="square" lIns="91425" tIns="91425" rIns="91425" bIns="91425" anchor="t" anchorCtr="0">
            <a:noAutofit/>
          </a:bodyPr>
          <a:lstStyle/>
          <a:p>
            <a:pPr marL="457200" marR="0" lvl="0" indent="-304800" algn="just" rtl="0">
              <a:lnSpc>
                <a:spcPct val="115000"/>
              </a:lnSpc>
              <a:spcBef>
                <a:spcPts val="0"/>
              </a:spcBef>
              <a:spcAft>
                <a:spcPts val="0"/>
              </a:spcAft>
              <a:buClr>
                <a:srgbClr val="000000"/>
              </a:buClr>
              <a:buSzPts val="1200"/>
              <a:buFont typeface="Arial"/>
              <a:buChar char="●"/>
            </a:pPr>
            <a:r>
              <a:rPr lang="es-ES" sz="1400" b="0" i="0" u="none" strike="noStrike" cap="none" dirty="0" err="1">
                <a:latin typeface="Josefin Sans" pitchFamily="2" charset="0"/>
                <a:ea typeface="Arial"/>
                <a:cs typeface="Arial"/>
                <a:sym typeface="Arial"/>
              </a:rPr>
              <a:t>iNNpulsa</a:t>
            </a:r>
            <a:r>
              <a:rPr lang="es-ES" sz="1400" b="0" i="0" u="none" strike="noStrike" cap="none" dirty="0">
                <a:latin typeface="Josefin Sans" pitchFamily="2" charset="0"/>
                <a:ea typeface="Arial"/>
                <a:cs typeface="Arial"/>
                <a:sym typeface="Arial"/>
              </a:rPr>
              <a:t> Colombia  en alianza con </a:t>
            </a:r>
            <a:r>
              <a:rPr lang="es-ES" sz="1400" b="0" i="0" u="none" strike="noStrike" cap="none" dirty="0" err="1">
                <a:latin typeface="Josefin Sans" pitchFamily="2" charset="0"/>
                <a:ea typeface="Arial"/>
                <a:cs typeface="Arial"/>
                <a:sym typeface="Arial"/>
              </a:rPr>
              <a:t>Crehana</a:t>
            </a:r>
            <a:r>
              <a:rPr lang="es-ES" sz="1400" b="0" i="0" u="none" strike="noStrike" cap="none" dirty="0">
                <a:latin typeface="Josefin Sans" pitchFamily="2" charset="0"/>
                <a:ea typeface="Arial"/>
                <a:cs typeface="Arial"/>
                <a:sym typeface="Arial"/>
              </a:rPr>
              <a:t> buscan entregar herramientas de crecimiento e iniciativas como Marketing Digital para emprendedores y pequeños empresarios.  La beca consta de 2 meses de capacitación online a través de </a:t>
            </a:r>
            <a:r>
              <a:rPr lang="es-ES" sz="1400" b="0" i="0" u="none" strike="noStrike" cap="none" dirty="0" err="1">
                <a:latin typeface="Josefin Sans" pitchFamily="2" charset="0"/>
                <a:ea typeface="Arial"/>
                <a:cs typeface="Arial"/>
                <a:sym typeface="Arial"/>
              </a:rPr>
              <a:t>Crehana</a:t>
            </a:r>
            <a:r>
              <a:rPr lang="es-ES" sz="1400" b="0" i="0" u="none" strike="noStrike" cap="none" dirty="0">
                <a:latin typeface="Josefin Sans" pitchFamily="2" charset="0"/>
                <a:ea typeface="Arial"/>
                <a:cs typeface="Arial"/>
                <a:sym typeface="Arial"/>
              </a:rPr>
              <a:t> para Empresas, mentorías y acompañamiento de expertos, capacitación teórica y práctica enfocada en marketing digital y redes sociales.</a:t>
            </a:r>
            <a:endParaRPr sz="1400" dirty="0">
              <a:latin typeface="Josefin Sans" pitchFamily="2" charset="0"/>
            </a:endParaRPr>
          </a:p>
          <a:p>
            <a:pPr marL="457200" marR="0" lvl="0" indent="-228600" algn="l" rtl="0">
              <a:lnSpc>
                <a:spcPct val="115000"/>
              </a:lnSpc>
              <a:spcBef>
                <a:spcPts val="0"/>
              </a:spcBef>
              <a:spcAft>
                <a:spcPts val="0"/>
              </a:spcAft>
              <a:buNone/>
            </a:pPr>
            <a:endParaRPr sz="1000" b="0" i="0" u="none" strike="noStrike" cap="none" dirty="0">
              <a:latin typeface="Josefin Sans" pitchFamily="2" charset="0"/>
              <a:ea typeface="Arial"/>
              <a:cs typeface="Arial"/>
              <a:sym typeface="Arial"/>
            </a:endParaRPr>
          </a:p>
        </p:txBody>
      </p:sp>
      <p:sp>
        <p:nvSpPr>
          <p:cNvPr id="1528" name="Google Shape;1528;p102"/>
          <p:cNvSpPr/>
          <p:nvPr/>
        </p:nvSpPr>
        <p:spPr>
          <a:xfrm>
            <a:off x="0" y="4750904"/>
            <a:ext cx="9144000"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https://crehana.typeform.com/to/D5mmWtl6</a:t>
            </a:r>
            <a:endParaRPr sz="1200" b="1" i="0" u="none" strike="noStrike" cap="none" dirty="0">
              <a:latin typeface="Josefin Sans" pitchFamily="2" charset="0"/>
              <a:ea typeface="Arial"/>
              <a:cs typeface="Arial"/>
              <a:sym typeface="Arial"/>
            </a:endParaRPr>
          </a:p>
        </p:txBody>
      </p:sp>
      <p:pic>
        <p:nvPicPr>
          <p:cNvPr id="1529" name="Google Shape;1529;p102"/>
          <p:cNvPicPr preferRelativeResize="0"/>
          <p:nvPr/>
        </p:nvPicPr>
        <p:blipFill rotWithShape="1">
          <a:blip r:embed="rId3">
            <a:alphaModFix/>
          </a:blip>
          <a:srcRect/>
          <a:stretch/>
        </p:blipFill>
        <p:spPr>
          <a:xfrm>
            <a:off x="6053744" y="2265732"/>
            <a:ext cx="2213955" cy="986836"/>
          </a:xfrm>
          <a:prstGeom prst="rect">
            <a:avLst/>
          </a:prstGeom>
          <a:noFill/>
          <a:ln>
            <a:noFill/>
          </a:ln>
        </p:spPr>
      </p:pic>
      <p:pic>
        <p:nvPicPr>
          <p:cNvPr id="1530" name="Google Shape;1530;p102"/>
          <p:cNvPicPr preferRelativeResize="0"/>
          <p:nvPr/>
        </p:nvPicPr>
        <p:blipFill rotWithShape="1">
          <a:blip r:embed="rId4">
            <a:alphaModFix/>
          </a:blip>
          <a:srcRect/>
          <a:stretch/>
        </p:blipFill>
        <p:spPr>
          <a:xfrm>
            <a:off x="5491446" y="3407435"/>
            <a:ext cx="1745213" cy="1050142"/>
          </a:xfrm>
          <a:prstGeom prst="rect">
            <a:avLst/>
          </a:prstGeom>
          <a:noFill/>
          <a:ln>
            <a:noFill/>
          </a:ln>
        </p:spPr>
      </p:pic>
      <p:pic>
        <p:nvPicPr>
          <p:cNvPr id="1531" name="Google Shape;1531;p102"/>
          <p:cNvPicPr preferRelativeResize="0"/>
          <p:nvPr/>
        </p:nvPicPr>
        <p:blipFill rotWithShape="1">
          <a:blip r:embed="rId5">
            <a:alphaModFix/>
          </a:blip>
          <a:srcRect/>
          <a:stretch/>
        </p:blipFill>
        <p:spPr>
          <a:xfrm>
            <a:off x="5632304" y="876211"/>
            <a:ext cx="2261080" cy="1234655"/>
          </a:xfrm>
          <a:prstGeom prst="rect">
            <a:avLst/>
          </a:prstGeom>
          <a:noFill/>
          <a:ln>
            <a:noFill/>
          </a:ln>
        </p:spPr>
      </p:pic>
      <p:pic>
        <p:nvPicPr>
          <p:cNvPr id="1532" name="Google Shape;1532;p102"/>
          <p:cNvPicPr preferRelativeResize="0"/>
          <p:nvPr/>
        </p:nvPicPr>
        <p:blipFill rotWithShape="1">
          <a:blip r:embed="rId6">
            <a:alphaModFix/>
          </a:blip>
          <a:srcRect/>
          <a:stretch/>
        </p:blipFill>
        <p:spPr>
          <a:xfrm>
            <a:off x="3786813" y="3382490"/>
            <a:ext cx="1017921" cy="1017921"/>
          </a:xfrm>
          <a:prstGeom prst="rect">
            <a:avLst/>
          </a:prstGeom>
          <a:noFill/>
          <a:ln>
            <a:noFill/>
          </a:ln>
        </p:spPr>
      </p:pic>
      <p:pic>
        <p:nvPicPr>
          <p:cNvPr id="1533" name="Google Shape;1533;p102"/>
          <p:cNvPicPr preferRelativeResize="0"/>
          <p:nvPr/>
        </p:nvPicPr>
        <p:blipFill rotWithShape="1">
          <a:blip r:embed="rId7">
            <a:alphaModFix/>
          </a:blip>
          <a:srcRect/>
          <a:stretch/>
        </p:blipFill>
        <p:spPr>
          <a:xfrm>
            <a:off x="875146" y="3222771"/>
            <a:ext cx="2064390" cy="1374551"/>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537"/>
        <p:cNvGrpSpPr/>
        <p:nvPr/>
      </p:nvGrpSpPr>
      <p:grpSpPr>
        <a:xfrm>
          <a:off x="0" y="0"/>
          <a:ext cx="0" cy="0"/>
          <a:chOff x="0" y="0"/>
          <a:chExt cx="0" cy="0"/>
        </a:xfrm>
      </p:grpSpPr>
      <p:sp>
        <p:nvSpPr>
          <p:cNvPr id="1549" name="Google Shape;1549;p103"/>
          <p:cNvSpPr txBox="1"/>
          <p:nvPr/>
        </p:nvSpPr>
        <p:spPr>
          <a:xfrm>
            <a:off x="0" y="-6398"/>
            <a:ext cx="8058150" cy="939848"/>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chemeClr val="dk1"/>
              </a:buClr>
              <a:buSzPts val="2400"/>
              <a:buFont typeface="Arial"/>
              <a:buNone/>
            </a:pPr>
            <a:r>
              <a:rPr lang="es-ES" sz="2400" b="1" dirty="0">
                <a:solidFill>
                  <a:srgbClr val="FF6600"/>
                </a:solidFill>
                <a:latin typeface="Josefin Sans" pitchFamily="2" charset="0"/>
                <a:cs typeface="Arial" panose="020B0604020202020204" pitchFamily="34" charset="0"/>
                <a:sym typeface="Arial"/>
              </a:rPr>
              <a:t>Convocatoria- Emprendimiento personas con discapacidad </a:t>
            </a:r>
            <a:endParaRPr sz="2400" b="1" dirty="0">
              <a:solidFill>
                <a:srgbClr val="FF6600"/>
              </a:solidFill>
              <a:latin typeface="Josefin Sans" pitchFamily="2" charset="0"/>
              <a:cs typeface="Arial" panose="020B0604020202020204" pitchFamily="34" charset="0"/>
            </a:endParaRPr>
          </a:p>
        </p:txBody>
      </p:sp>
      <p:sp>
        <p:nvSpPr>
          <p:cNvPr id="1550" name="Google Shape;1550;p103"/>
          <p:cNvSpPr txBox="1"/>
          <p:nvPr/>
        </p:nvSpPr>
        <p:spPr>
          <a:xfrm>
            <a:off x="1386246" y="933449"/>
            <a:ext cx="6031906" cy="1220587"/>
          </a:xfrm>
          <a:prstGeom prst="rect">
            <a:avLst/>
          </a:prstGeom>
          <a:noFill/>
          <a:ln>
            <a:noFill/>
          </a:ln>
        </p:spPr>
        <p:txBody>
          <a:bodyPr spcFirstLastPara="1" wrap="square" lIns="91425" tIns="91425" rIns="91425" bIns="91425" anchor="t" anchorCtr="0">
            <a:noAutofit/>
          </a:bodyPr>
          <a:lstStyle/>
          <a:p>
            <a:pPr marL="457200" marR="0" lvl="0" indent="-304800" algn="just" rtl="0">
              <a:lnSpc>
                <a:spcPct val="115000"/>
              </a:lnSpc>
              <a:spcBef>
                <a:spcPts val="0"/>
              </a:spcBef>
              <a:spcAft>
                <a:spcPts val="0"/>
              </a:spcAft>
              <a:buClr>
                <a:schemeClr val="dk2"/>
              </a:buClr>
              <a:buSzPts val="1200"/>
              <a:buFont typeface="Arial"/>
              <a:buChar char="●"/>
            </a:pPr>
            <a:r>
              <a:rPr lang="es-ES" sz="1400" b="0" i="0" u="none" strike="noStrike" cap="none" dirty="0">
                <a:latin typeface="Josefin Sans" pitchFamily="2" charset="0"/>
                <a:ea typeface="Arial"/>
                <a:cs typeface="Arial"/>
                <a:sym typeface="Arial"/>
              </a:rPr>
              <a:t>Convocatoria que busca financiar emprendimientos mediante la creación y puesta en marcha de negocios de cualquier sector de la economía a nivel nacional, enfocada a los emprendedores con algún tipo de discapacidad.</a:t>
            </a:r>
            <a:endParaRPr sz="1400" dirty="0">
              <a:latin typeface="Josefin Sans" pitchFamily="2" charset="0"/>
            </a:endParaRPr>
          </a:p>
        </p:txBody>
      </p:sp>
      <p:sp>
        <p:nvSpPr>
          <p:cNvPr id="1551" name="Google Shape;1551;p103"/>
          <p:cNvSpPr/>
          <p:nvPr/>
        </p:nvSpPr>
        <p:spPr>
          <a:xfrm>
            <a:off x="0" y="4591857"/>
            <a:ext cx="9143999" cy="3341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s-ES" sz="1200" b="1" i="0" u="none" strike="noStrike" cap="none" dirty="0">
                <a:latin typeface="Josefin Sans" pitchFamily="2" charset="0"/>
                <a:ea typeface="Arial"/>
                <a:cs typeface="Arial"/>
                <a:sym typeface="Arial"/>
              </a:rPr>
              <a:t>http://www.fondoemprender.com/SitePages/FondoEmprenderConv852020.aspx</a:t>
            </a:r>
            <a:endParaRPr sz="1200" b="1" i="0" u="none" strike="noStrike" cap="none" dirty="0">
              <a:latin typeface="Josefin Sans" pitchFamily="2" charset="0"/>
              <a:ea typeface="Arial"/>
              <a:cs typeface="Arial"/>
              <a:sym typeface="Arial"/>
            </a:endParaRPr>
          </a:p>
        </p:txBody>
      </p:sp>
      <p:pic>
        <p:nvPicPr>
          <p:cNvPr id="1552" name="Google Shape;1552;p103"/>
          <p:cNvPicPr preferRelativeResize="0"/>
          <p:nvPr/>
        </p:nvPicPr>
        <p:blipFill rotWithShape="1">
          <a:blip r:embed="rId3">
            <a:alphaModFix/>
          </a:blip>
          <a:srcRect/>
          <a:stretch/>
        </p:blipFill>
        <p:spPr>
          <a:xfrm>
            <a:off x="4216831" y="2336204"/>
            <a:ext cx="3841319" cy="1845467"/>
          </a:xfrm>
          <a:prstGeom prst="rect">
            <a:avLst/>
          </a:prstGeom>
          <a:noFill/>
          <a:ln>
            <a:noFill/>
          </a:ln>
        </p:spPr>
      </p:pic>
      <p:pic>
        <p:nvPicPr>
          <p:cNvPr id="1553" name="Google Shape;1553;p103"/>
          <p:cNvPicPr preferRelativeResize="0"/>
          <p:nvPr/>
        </p:nvPicPr>
        <p:blipFill rotWithShape="1">
          <a:blip r:embed="rId4">
            <a:alphaModFix/>
          </a:blip>
          <a:srcRect/>
          <a:stretch/>
        </p:blipFill>
        <p:spPr>
          <a:xfrm>
            <a:off x="1386246" y="2364584"/>
            <a:ext cx="2016440" cy="1845467"/>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557"/>
        <p:cNvGrpSpPr/>
        <p:nvPr/>
      </p:nvGrpSpPr>
      <p:grpSpPr>
        <a:xfrm>
          <a:off x="0" y="0"/>
          <a:ext cx="0" cy="0"/>
          <a:chOff x="0" y="0"/>
          <a:chExt cx="0" cy="0"/>
        </a:xfrm>
      </p:grpSpPr>
      <p:sp>
        <p:nvSpPr>
          <p:cNvPr id="1563" name="Google Shape;1563;p104"/>
          <p:cNvSpPr txBox="1">
            <a:spLocks noGrp="1"/>
          </p:cNvSpPr>
          <p:nvPr>
            <p:ph type="title" idx="4294967295"/>
          </p:nvPr>
        </p:nvSpPr>
        <p:spPr>
          <a:xfrm>
            <a:off x="1" y="-8323"/>
            <a:ext cx="8267700" cy="900238"/>
          </a:xfrm>
          <a:prstGeom prst="rect">
            <a:avLst/>
          </a:prstGeom>
          <a:noFill/>
          <a:ln>
            <a:noFill/>
          </a:ln>
        </p:spPr>
        <p:txBody>
          <a:bodyPr spcFirstLastPara="1" wrap="square" lIns="91425" tIns="91425" rIns="91425" bIns="91425" anchor="b" anchorCtr="0">
            <a:noAutofit/>
          </a:bodyPr>
          <a:lstStyle/>
          <a:p>
            <a:pPr>
              <a:spcBef>
                <a:spcPts val="0"/>
              </a:spcBef>
              <a:buClr>
                <a:schemeClr val="dk1"/>
              </a:buClr>
              <a:buSzPts val="2400"/>
            </a:pPr>
            <a:r>
              <a:rPr lang="es-ES" sz="2400" b="1" dirty="0">
                <a:solidFill>
                  <a:srgbClr val="FF6600"/>
                </a:solidFill>
                <a:latin typeface="Josefin Sans" pitchFamily="2" charset="0"/>
                <a:ea typeface="+mn-ea"/>
                <a:cs typeface="Arial" panose="020B0604020202020204" pitchFamily="34" charset="0"/>
                <a:sym typeface="Arial"/>
              </a:rPr>
              <a:t>Colombia Emprende e Innova - Recursos por $ 60.000 Millones </a:t>
            </a:r>
            <a:endParaRPr sz="2400" b="1" dirty="0">
              <a:solidFill>
                <a:srgbClr val="FF6600"/>
              </a:solidFill>
              <a:latin typeface="Josefin Sans" pitchFamily="2" charset="0"/>
              <a:ea typeface="+mn-ea"/>
              <a:cs typeface="Arial" panose="020B0604020202020204" pitchFamily="34" charset="0"/>
              <a:sym typeface="Arial"/>
            </a:endParaRPr>
          </a:p>
        </p:txBody>
      </p:sp>
      <p:sp>
        <p:nvSpPr>
          <p:cNvPr id="1564" name="Google Shape;1564;p104"/>
          <p:cNvSpPr txBox="1">
            <a:spLocks noGrp="1"/>
          </p:cNvSpPr>
          <p:nvPr>
            <p:ph type="body" idx="4294967295"/>
          </p:nvPr>
        </p:nvSpPr>
        <p:spPr>
          <a:xfrm>
            <a:off x="0" y="1002180"/>
            <a:ext cx="7705725" cy="1995487"/>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Línea de crédito preferencial "Colombia Emprende e Innova" dirigida a la MiPymes del sector turismo, para capital de trabajo, sustitución de pasivos, indexación de créditos a tasa IBR e implementación de medidas de Bioseguridad. El crédito hasta por $ 200 millones cuenta con condiciones especiales para los empresarios de este sector.  Para acceder se debe: </a:t>
            </a:r>
            <a:endParaRPr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1. Contar con el Registro Nacional de Turismo vigente al momento de la solicitud.</a:t>
            </a:r>
            <a:endParaRPr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 2. Estar al día con el pago de la contribución parafiscal para el año 2019.</a:t>
            </a:r>
            <a:endParaRPr sz="1400" dirty="0">
              <a:latin typeface="Josefin Sans" pitchFamily="2" charset="0"/>
              <a:ea typeface="Arial"/>
              <a:cs typeface="Arial"/>
              <a:sym typeface="Arial"/>
            </a:endParaRPr>
          </a:p>
        </p:txBody>
      </p:sp>
      <p:sp>
        <p:nvSpPr>
          <p:cNvPr id="1565" name="Google Shape;1565;p104"/>
          <p:cNvSpPr/>
          <p:nvPr/>
        </p:nvSpPr>
        <p:spPr>
          <a:xfrm>
            <a:off x="0" y="4501726"/>
            <a:ext cx="9143999" cy="46166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https://innpulsacolombia.com/innformate/empresas-de-turismo-podran-acceder-la-linea-de-credito-preferencial-colombia-emprende-e</a:t>
            </a:r>
            <a:endParaRPr sz="1200" b="1" i="0" u="none" strike="noStrike" cap="none" dirty="0">
              <a:latin typeface="Josefin Sans" pitchFamily="2" charset="0"/>
              <a:ea typeface="Arial"/>
              <a:cs typeface="Arial"/>
              <a:sym typeface="Arial"/>
            </a:endParaRPr>
          </a:p>
        </p:txBody>
      </p:sp>
      <p:pic>
        <p:nvPicPr>
          <p:cNvPr id="1566" name="Google Shape;1566;p104"/>
          <p:cNvPicPr preferRelativeResize="0"/>
          <p:nvPr/>
        </p:nvPicPr>
        <p:blipFill rotWithShape="1">
          <a:blip r:embed="rId3">
            <a:alphaModFix/>
          </a:blip>
          <a:srcRect/>
          <a:stretch/>
        </p:blipFill>
        <p:spPr>
          <a:xfrm>
            <a:off x="2972882" y="3186408"/>
            <a:ext cx="2321938" cy="986490"/>
          </a:xfrm>
          <a:prstGeom prst="rect">
            <a:avLst/>
          </a:prstGeom>
          <a:noFill/>
          <a:ln>
            <a:noFill/>
          </a:ln>
        </p:spPr>
      </p:pic>
      <p:pic>
        <p:nvPicPr>
          <p:cNvPr id="1567" name="Google Shape;1567;p104"/>
          <p:cNvPicPr preferRelativeResize="0"/>
          <p:nvPr/>
        </p:nvPicPr>
        <p:blipFill rotWithShape="1">
          <a:blip r:embed="rId4">
            <a:alphaModFix/>
          </a:blip>
          <a:srcRect/>
          <a:stretch/>
        </p:blipFill>
        <p:spPr>
          <a:xfrm>
            <a:off x="464563" y="3268123"/>
            <a:ext cx="1997759" cy="823061"/>
          </a:xfrm>
          <a:prstGeom prst="rect">
            <a:avLst/>
          </a:prstGeom>
          <a:noFill/>
          <a:ln>
            <a:noFill/>
          </a:ln>
        </p:spPr>
      </p:pic>
      <p:pic>
        <p:nvPicPr>
          <p:cNvPr id="1568" name="Google Shape;1568;p104"/>
          <p:cNvPicPr preferRelativeResize="0"/>
          <p:nvPr/>
        </p:nvPicPr>
        <p:blipFill rotWithShape="1">
          <a:blip r:embed="rId5">
            <a:alphaModFix/>
          </a:blip>
          <a:srcRect/>
          <a:stretch/>
        </p:blipFill>
        <p:spPr>
          <a:xfrm>
            <a:off x="6269942" y="2939352"/>
            <a:ext cx="1997759" cy="1565811"/>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578"/>
        <p:cNvGrpSpPr/>
        <p:nvPr/>
      </p:nvGrpSpPr>
      <p:grpSpPr>
        <a:xfrm>
          <a:off x="0" y="0"/>
          <a:ext cx="0" cy="0"/>
          <a:chOff x="0" y="0"/>
          <a:chExt cx="0" cy="0"/>
        </a:xfrm>
      </p:grpSpPr>
      <p:sp>
        <p:nvSpPr>
          <p:cNvPr id="1589" name="Google Shape;1589;p105"/>
          <p:cNvSpPr txBox="1">
            <a:spLocks noGrp="1"/>
          </p:cNvSpPr>
          <p:nvPr>
            <p:ph type="title" idx="4294967295"/>
          </p:nvPr>
        </p:nvSpPr>
        <p:spPr>
          <a:xfrm>
            <a:off x="0" y="189950"/>
            <a:ext cx="8295891" cy="541338"/>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2400"/>
              <a:buNone/>
            </a:pPr>
            <a:r>
              <a:rPr lang="es-ES" sz="2400" b="1" dirty="0">
                <a:solidFill>
                  <a:srgbClr val="FF6600"/>
                </a:solidFill>
                <a:latin typeface="Josefin Sans" pitchFamily="2" charset="0"/>
                <a:ea typeface="+mn-ea"/>
                <a:cs typeface="Arial" panose="020B0604020202020204" pitchFamily="34" charset="0"/>
                <a:sym typeface="Arial"/>
              </a:rPr>
              <a:t>Convocatoria FITIC-Recursos por $ 8.800 millones </a:t>
            </a:r>
            <a:endParaRPr sz="2400" b="1" dirty="0">
              <a:solidFill>
                <a:srgbClr val="FF6600"/>
              </a:solidFill>
              <a:latin typeface="Josefin Sans" pitchFamily="2" charset="0"/>
              <a:ea typeface="+mn-ea"/>
              <a:cs typeface="Arial" panose="020B0604020202020204" pitchFamily="34" charset="0"/>
              <a:sym typeface="Arial"/>
            </a:endParaRPr>
          </a:p>
        </p:txBody>
      </p:sp>
      <p:sp>
        <p:nvSpPr>
          <p:cNvPr id="1590" name="Google Shape;1590;p105"/>
          <p:cNvSpPr txBox="1">
            <a:spLocks noGrp="1"/>
          </p:cNvSpPr>
          <p:nvPr>
            <p:ph type="body" idx="4294967295"/>
          </p:nvPr>
        </p:nvSpPr>
        <p:spPr>
          <a:xfrm>
            <a:off x="0" y="886866"/>
            <a:ext cx="7599363" cy="1645693"/>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La Alcaldía de Bogotá promueve la reactivación económica invitando a los jóvenes emprendedores y MiPymes a participar en los 4 nuevos programas del fondo de innovación, tecnología e Industrias creativas de Bogotá - FITIC : Diseño Bogotá- Negocios Verdes-Entorno- HUB </a:t>
            </a:r>
            <a:r>
              <a:rPr lang="es-ES" sz="1400" dirty="0" err="1">
                <a:latin typeface="Josefin Sans" pitchFamily="2" charset="0"/>
                <a:ea typeface="Arial"/>
                <a:cs typeface="Arial"/>
                <a:sym typeface="Arial"/>
              </a:rPr>
              <a:t>Blockchain</a:t>
            </a:r>
            <a:r>
              <a:rPr lang="es-ES" sz="1400" dirty="0">
                <a:latin typeface="Josefin Sans" pitchFamily="2" charset="0"/>
                <a:ea typeface="Arial"/>
                <a:cs typeface="Arial"/>
                <a:sym typeface="Arial"/>
              </a:rPr>
              <a:t>, que con recursos por $ 8.800 millones apoyara 1.200 MiPymes con capacitación, apoyo económico y acompañamiento en el desarrollo de sus negocios .</a:t>
            </a:r>
            <a:endParaRPr sz="1400" dirty="0">
              <a:latin typeface="Josefin Sans" pitchFamily="2" charset="0"/>
              <a:ea typeface="Arial"/>
              <a:cs typeface="Arial"/>
              <a:sym typeface="Arial"/>
            </a:endParaRPr>
          </a:p>
        </p:txBody>
      </p:sp>
      <p:sp>
        <p:nvSpPr>
          <p:cNvPr id="1591" name="Google Shape;1591;p105"/>
          <p:cNvSpPr/>
          <p:nvPr/>
        </p:nvSpPr>
        <p:spPr>
          <a:xfrm>
            <a:off x="0" y="4683672"/>
            <a:ext cx="9144000" cy="34552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http://www.desarrolloeconomico.gov.co/sites/default/files/fitic/</a:t>
            </a:r>
            <a:endParaRPr sz="1200" b="1" i="0" u="none" strike="noStrike" cap="none" dirty="0">
              <a:latin typeface="Josefin Sans" pitchFamily="2" charset="0"/>
              <a:ea typeface="Arial"/>
              <a:cs typeface="Arial"/>
              <a:sym typeface="Arial"/>
            </a:endParaRPr>
          </a:p>
        </p:txBody>
      </p:sp>
      <p:pic>
        <p:nvPicPr>
          <p:cNvPr id="1592" name="Google Shape;1592;p105"/>
          <p:cNvPicPr preferRelativeResize="0"/>
          <p:nvPr/>
        </p:nvPicPr>
        <p:blipFill rotWithShape="1">
          <a:blip r:embed="rId3">
            <a:alphaModFix/>
          </a:blip>
          <a:srcRect/>
          <a:stretch/>
        </p:blipFill>
        <p:spPr>
          <a:xfrm>
            <a:off x="551164" y="2956469"/>
            <a:ext cx="2914650" cy="1571625"/>
          </a:xfrm>
          <a:prstGeom prst="rect">
            <a:avLst/>
          </a:prstGeom>
          <a:noFill/>
          <a:ln>
            <a:noFill/>
          </a:ln>
        </p:spPr>
      </p:pic>
      <p:pic>
        <p:nvPicPr>
          <p:cNvPr id="1593" name="Google Shape;1593;p105"/>
          <p:cNvPicPr preferRelativeResize="0"/>
          <p:nvPr/>
        </p:nvPicPr>
        <p:blipFill rotWithShape="1">
          <a:blip r:embed="rId4">
            <a:alphaModFix/>
          </a:blip>
          <a:srcRect/>
          <a:stretch/>
        </p:blipFill>
        <p:spPr>
          <a:xfrm>
            <a:off x="3577680" y="3152875"/>
            <a:ext cx="2359497" cy="1170532"/>
          </a:xfrm>
          <a:prstGeom prst="rect">
            <a:avLst/>
          </a:prstGeom>
          <a:noFill/>
          <a:ln>
            <a:noFill/>
          </a:ln>
        </p:spPr>
      </p:pic>
      <p:pic>
        <p:nvPicPr>
          <p:cNvPr id="1594" name="Google Shape;1594;p105"/>
          <p:cNvPicPr preferRelativeResize="0"/>
          <p:nvPr/>
        </p:nvPicPr>
        <p:blipFill rotWithShape="1">
          <a:blip r:embed="rId5">
            <a:alphaModFix/>
          </a:blip>
          <a:srcRect/>
          <a:stretch/>
        </p:blipFill>
        <p:spPr>
          <a:xfrm>
            <a:off x="6049043" y="2751517"/>
            <a:ext cx="2246848" cy="1776577"/>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598"/>
        <p:cNvGrpSpPr/>
        <p:nvPr/>
      </p:nvGrpSpPr>
      <p:grpSpPr>
        <a:xfrm>
          <a:off x="0" y="0"/>
          <a:ext cx="0" cy="0"/>
          <a:chOff x="0" y="0"/>
          <a:chExt cx="0" cy="0"/>
        </a:xfrm>
      </p:grpSpPr>
      <p:sp>
        <p:nvSpPr>
          <p:cNvPr id="1612" name="Google Shape;1612;p106"/>
          <p:cNvSpPr txBox="1">
            <a:spLocks noGrp="1"/>
          </p:cNvSpPr>
          <p:nvPr>
            <p:ph type="title" idx="4294967295"/>
          </p:nvPr>
        </p:nvSpPr>
        <p:spPr>
          <a:xfrm>
            <a:off x="1" y="4603"/>
            <a:ext cx="8234569" cy="938372"/>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2400"/>
              <a:buNone/>
            </a:pPr>
            <a:r>
              <a:rPr lang="es-ES" sz="2400" b="1" dirty="0">
                <a:solidFill>
                  <a:srgbClr val="FF6600"/>
                </a:solidFill>
                <a:latin typeface="Josefin Sans" pitchFamily="2" charset="0"/>
                <a:ea typeface="+mn-ea"/>
                <a:cs typeface="Arial" panose="020B0604020202020204" pitchFamily="34" charset="0"/>
                <a:sym typeface="Arial"/>
              </a:rPr>
              <a:t>Convocatoria - I+D+i de los sectores TIC postal y audiovisual</a:t>
            </a:r>
            <a:endParaRPr sz="2400" b="1" dirty="0">
              <a:solidFill>
                <a:srgbClr val="FF6600"/>
              </a:solidFill>
              <a:latin typeface="Josefin Sans" pitchFamily="2" charset="0"/>
              <a:ea typeface="+mn-ea"/>
              <a:cs typeface="Arial" panose="020B0604020202020204" pitchFamily="34" charset="0"/>
              <a:sym typeface="Arial"/>
            </a:endParaRPr>
          </a:p>
        </p:txBody>
      </p:sp>
      <p:sp>
        <p:nvSpPr>
          <p:cNvPr id="1613" name="Google Shape;1613;p106"/>
          <p:cNvSpPr txBox="1">
            <a:spLocks noGrp="1"/>
          </p:cNvSpPr>
          <p:nvPr>
            <p:ph type="body" idx="4294967295"/>
          </p:nvPr>
        </p:nvSpPr>
        <p:spPr>
          <a:xfrm>
            <a:off x="0" y="1041641"/>
            <a:ext cx="6448426" cy="2803525"/>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s-ES" sz="1400" dirty="0" err="1">
                <a:latin typeface="Josefin Sans" pitchFamily="2" charset="0"/>
                <a:ea typeface="Arial"/>
                <a:cs typeface="Arial"/>
                <a:sym typeface="Arial"/>
              </a:rPr>
              <a:t>Minciencias</a:t>
            </a:r>
            <a:r>
              <a:rPr lang="es-ES" sz="1400" dirty="0">
                <a:latin typeface="Josefin Sans" pitchFamily="2" charset="0"/>
                <a:ea typeface="Arial"/>
                <a:cs typeface="Arial"/>
                <a:sym typeface="Arial"/>
              </a:rPr>
              <a:t> y la Comisión de Regulación de Comunicaciones (CRC) lanzan la primera convocatoria de investigación, desarrollo e innovación (I+D+i) con una inversión de $ 4.401 millones de pesos, dirigida entre otros a empresas pertenecientes a los sectores de tecnología de la información y las comunicaciones TIC, postal y de contenidos Audiovisuales. La convocatoria busca proyectos que brinden soluciones a problemas de estos sectores contribuyendo a mejorar la calidad de vida de la población, el crecimiento y el desarrollo económico del país. La convocatoria cuenta con 2 modalidades: 1. Proyectos de investigación hasta por $500 millones.2. Proyectos de desarrollo tecnológico e innovación con financiación hasta por $ 467 millones.</a:t>
            </a:r>
            <a:endParaRPr sz="1400" dirty="0">
              <a:latin typeface="Josefin Sans" pitchFamily="2" charset="0"/>
              <a:ea typeface="Arial"/>
              <a:cs typeface="Arial"/>
              <a:sym typeface="Arial"/>
            </a:endParaRPr>
          </a:p>
        </p:txBody>
      </p:sp>
      <p:sp>
        <p:nvSpPr>
          <p:cNvPr id="1614" name="Google Shape;1614;p106"/>
          <p:cNvSpPr/>
          <p:nvPr/>
        </p:nvSpPr>
        <p:spPr>
          <a:xfrm>
            <a:off x="1" y="4559775"/>
            <a:ext cx="9144000" cy="4308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s-ES" sz="1200" b="1" i="0" u="none" strike="noStrike" cap="none" dirty="0">
                <a:latin typeface="Josefin Sans" pitchFamily="2" charset="0"/>
                <a:ea typeface="Arial"/>
                <a:cs typeface="Arial"/>
                <a:sym typeface="Arial"/>
              </a:rPr>
              <a:t>https://www.minciencias.gov.co/convocatorias/innovacion-y-productividad/convocatoria-nuevo-conocimiento-desarrollo-tecnologico-e</a:t>
            </a:r>
            <a:endParaRPr sz="1200" b="1" i="0" u="none" strike="noStrike" cap="none" dirty="0">
              <a:latin typeface="Josefin Sans" pitchFamily="2" charset="0"/>
              <a:ea typeface="Arial"/>
              <a:cs typeface="Arial"/>
              <a:sym typeface="Arial"/>
            </a:endParaRPr>
          </a:p>
        </p:txBody>
      </p:sp>
      <p:pic>
        <p:nvPicPr>
          <p:cNvPr id="1615" name="Google Shape;1615;p106"/>
          <p:cNvPicPr preferRelativeResize="0"/>
          <p:nvPr/>
        </p:nvPicPr>
        <p:blipFill rotWithShape="1">
          <a:blip r:embed="rId3">
            <a:alphaModFix/>
          </a:blip>
          <a:srcRect/>
          <a:stretch/>
        </p:blipFill>
        <p:spPr>
          <a:xfrm>
            <a:off x="6712488" y="1041641"/>
            <a:ext cx="2189669" cy="1379355"/>
          </a:xfrm>
          <a:prstGeom prst="rect">
            <a:avLst/>
          </a:prstGeom>
          <a:noFill/>
          <a:ln>
            <a:noFill/>
          </a:ln>
        </p:spPr>
      </p:pic>
      <p:pic>
        <p:nvPicPr>
          <p:cNvPr id="1616" name="Google Shape;1616;p106"/>
          <p:cNvPicPr preferRelativeResize="0"/>
          <p:nvPr/>
        </p:nvPicPr>
        <p:blipFill rotWithShape="1">
          <a:blip r:embed="rId4">
            <a:alphaModFix/>
          </a:blip>
          <a:srcRect/>
          <a:stretch/>
        </p:blipFill>
        <p:spPr>
          <a:xfrm>
            <a:off x="6712488" y="2722505"/>
            <a:ext cx="2189669" cy="1207024"/>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620"/>
        <p:cNvGrpSpPr/>
        <p:nvPr/>
      </p:nvGrpSpPr>
      <p:grpSpPr>
        <a:xfrm>
          <a:off x="0" y="0"/>
          <a:ext cx="0" cy="0"/>
          <a:chOff x="0" y="0"/>
          <a:chExt cx="0" cy="0"/>
        </a:xfrm>
      </p:grpSpPr>
      <p:pic>
        <p:nvPicPr>
          <p:cNvPr id="1630" name="Google Shape;1630;p107"/>
          <p:cNvPicPr preferRelativeResize="0"/>
          <p:nvPr/>
        </p:nvPicPr>
        <p:blipFill rotWithShape="1">
          <a:blip r:embed="rId3">
            <a:alphaModFix/>
          </a:blip>
          <a:srcRect/>
          <a:stretch/>
        </p:blipFill>
        <p:spPr>
          <a:xfrm>
            <a:off x="2271228" y="1059867"/>
            <a:ext cx="241300" cy="38100"/>
          </a:xfrm>
          <a:prstGeom prst="rect">
            <a:avLst/>
          </a:prstGeom>
          <a:noFill/>
          <a:ln>
            <a:noFill/>
          </a:ln>
        </p:spPr>
      </p:pic>
      <p:sp>
        <p:nvSpPr>
          <p:cNvPr id="1631" name="Google Shape;1631;p107"/>
          <p:cNvSpPr txBox="1">
            <a:spLocks noGrp="1"/>
          </p:cNvSpPr>
          <p:nvPr>
            <p:ph type="title" idx="4294967295"/>
          </p:nvPr>
        </p:nvSpPr>
        <p:spPr>
          <a:xfrm>
            <a:off x="0" y="1"/>
            <a:ext cx="8296275" cy="603478"/>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2400"/>
              <a:buNone/>
            </a:pPr>
            <a:r>
              <a:rPr lang="es-ES" sz="2400" b="1" dirty="0">
                <a:solidFill>
                  <a:srgbClr val="FF6600"/>
                </a:solidFill>
                <a:latin typeface="Josefin Sans" pitchFamily="2" charset="0"/>
                <a:ea typeface="+mn-ea"/>
                <a:cs typeface="Arial" panose="020B0604020202020204" pitchFamily="34" charset="0"/>
                <a:sym typeface="Arial"/>
              </a:rPr>
              <a:t>Cursos virtuales para emprendedores digitales </a:t>
            </a:r>
            <a:endParaRPr sz="2400" b="1" dirty="0">
              <a:solidFill>
                <a:srgbClr val="FF6600"/>
              </a:solidFill>
              <a:latin typeface="Josefin Sans" pitchFamily="2" charset="0"/>
              <a:ea typeface="+mn-ea"/>
              <a:cs typeface="Arial" panose="020B0604020202020204" pitchFamily="34" charset="0"/>
              <a:sym typeface="Arial"/>
            </a:endParaRPr>
          </a:p>
        </p:txBody>
      </p:sp>
      <p:sp>
        <p:nvSpPr>
          <p:cNvPr id="1632" name="Google Shape;1632;p107"/>
          <p:cNvSpPr txBox="1">
            <a:spLocks noGrp="1"/>
          </p:cNvSpPr>
          <p:nvPr>
            <p:ph type="body" idx="4294967295"/>
          </p:nvPr>
        </p:nvSpPr>
        <p:spPr>
          <a:xfrm>
            <a:off x="0" y="645839"/>
            <a:ext cx="7648575" cy="2166937"/>
          </a:xfrm>
          <a:prstGeom prst="rect">
            <a:avLst/>
          </a:prstGeom>
          <a:noFill/>
          <a:ln>
            <a:noFill/>
          </a:ln>
        </p:spPr>
        <p:txBody>
          <a:bodyPr spcFirstLastPara="1" wrap="square" lIns="91425" tIns="91425" rIns="91425" bIns="91425" anchor="t" anchorCtr="0">
            <a:noAutofit/>
          </a:bodyPr>
          <a:lstStyle/>
          <a:p>
            <a:pPr marL="457200" marR="0" lvl="0" indent="-304800" algn="just" rtl="0">
              <a:lnSpc>
                <a:spcPct val="115000"/>
              </a:lnSpc>
              <a:spcBef>
                <a:spcPts val="0"/>
              </a:spcBef>
              <a:spcAft>
                <a:spcPts val="0"/>
              </a:spcAft>
              <a:buClr>
                <a:schemeClr val="dk2"/>
              </a:buClr>
              <a:buSzPts val="1200"/>
              <a:buFont typeface="Arial"/>
              <a:buChar char="●"/>
            </a:pPr>
            <a:r>
              <a:rPr lang="es-ES" sz="1400" b="0" i="0" u="none" strike="noStrike" cap="none" dirty="0">
                <a:latin typeface="Josefin Sans" pitchFamily="2" charset="0"/>
                <a:ea typeface="Arial"/>
                <a:cs typeface="Arial"/>
                <a:sym typeface="Arial"/>
              </a:rPr>
              <a:t>MinTIC e </a:t>
            </a:r>
            <a:r>
              <a:rPr lang="es-ES" sz="1400" b="0" i="0" u="none" strike="noStrike" cap="none" dirty="0" err="1">
                <a:latin typeface="Josefin Sans" pitchFamily="2" charset="0"/>
                <a:ea typeface="Arial"/>
                <a:cs typeface="Arial"/>
                <a:sym typeface="Arial"/>
              </a:rPr>
              <a:t>iNNPULSA</a:t>
            </a:r>
            <a:r>
              <a:rPr lang="es-ES" sz="1400" b="0" i="0" u="none" strike="noStrike" cap="none" dirty="0">
                <a:latin typeface="Josefin Sans" pitchFamily="2" charset="0"/>
                <a:ea typeface="Arial"/>
                <a:cs typeface="Arial"/>
                <a:sym typeface="Arial"/>
              </a:rPr>
              <a:t> en una apuesta por la transformación,  beneficiaran a 21.000 emprendedores digitales a través de su programa APPS.CO el cual dispone de 10 cursos gratuitos: 1.Fintech para emprendedores. 2.Introduccion al financiamiento de startups. 3. Marca personal. 4. transferencia metodológica. 5. Marketing voz a voz. 6. programación Básica. 7.Fundamentos de Ingeniería de Software. 8.Marketing Digital. 9. Profesional de Git y GitHub. 10. Marketing de contenido. Participar en estas rutas de formación ofrece entre otros beneficios como modelamiento del negocio, modelamiento financiero, fortalecimiento corporativo, crecimiento y financiación.</a:t>
            </a:r>
            <a:endParaRPr sz="1400" b="0" i="0" u="none" strike="noStrike" cap="none" dirty="0">
              <a:latin typeface="Josefin Sans" pitchFamily="2" charset="0"/>
              <a:ea typeface="Arial"/>
              <a:cs typeface="Arial"/>
              <a:sym typeface="Arial"/>
            </a:endParaRPr>
          </a:p>
        </p:txBody>
      </p:sp>
      <p:sp>
        <p:nvSpPr>
          <p:cNvPr id="1633" name="Google Shape;1633;p107"/>
          <p:cNvSpPr/>
          <p:nvPr/>
        </p:nvSpPr>
        <p:spPr>
          <a:xfrm>
            <a:off x="0" y="4624007"/>
            <a:ext cx="9144000" cy="38803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https://innpulsacolombia.com/apps-co/cursos/list.html</a:t>
            </a:r>
            <a:endParaRPr sz="1200" b="1" i="0" u="none" strike="noStrike" cap="none" dirty="0">
              <a:latin typeface="Josefin Sans" pitchFamily="2" charset="0"/>
              <a:ea typeface="Arial"/>
              <a:cs typeface="Arial"/>
              <a:sym typeface="Arial"/>
            </a:endParaRPr>
          </a:p>
        </p:txBody>
      </p:sp>
      <p:pic>
        <p:nvPicPr>
          <p:cNvPr id="1634" name="Google Shape;1634;p107"/>
          <p:cNvPicPr preferRelativeResize="0"/>
          <p:nvPr/>
        </p:nvPicPr>
        <p:blipFill rotWithShape="1">
          <a:blip r:embed="rId4">
            <a:alphaModFix/>
          </a:blip>
          <a:srcRect/>
          <a:stretch/>
        </p:blipFill>
        <p:spPr>
          <a:xfrm>
            <a:off x="546580" y="3072356"/>
            <a:ext cx="2634568" cy="1198148"/>
          </a:xfrm>
          <a:prstGeom prst="rect">
            <a:avLst/>
          </a:prstGeom>
          <a:noFill/>
          <a:ln>
            <a:noFill/>
          </a:ln>
        </p:spPr>
      </p:pic>
      <p:pic>
        <p:nvPicPr>
          <p:cNvPr id="1635" name="Google Shape;1635;p107"/>
          <p:cNvPicPr preferRelativeResize="0"/>
          <p:nvPr/>
        </p:nvPicPr>
        <p:blipFill rotWithShape="1">
          <a:blip r:embed="rId5">
            <a:alphaModFix/>
          </a:blip>
          <a:srcRect/>
          <a:stretch/>
        </p:blipFill>
        <p:spPr>
          <a:xfrm>
            <a:off x="3952162" y="3118654"/>
            <a:ext cx="1815049" cy="1215308"/>
          </a:xfrm>
          <a:prstGeom prst="rect">
            <a:avLst/>
          </a:prstGeom>
          <a:noFill/>
          <a:ln>
            <a:noFill/>
          </a:ln>
        </p:spPr>
      </p:pic>
      <p:pic>
        <p:nvPicPr>
          <p:cNvPr id="1636" name="Google Shape;1636;p107"/>
          <p:cNvPicPr preferRelativeResize="0"/>
          <p:nvPr/>
        </p:nvPicPr>
        <p:blipFill rotWithShape="1">
          <a:blip r:embed="rId6">
            <a:alphaModFix/>
          </a:blip>
          <a:srcRect/>
          <a:stretch/>
        </p:blipFill>
        <p:spPr>
          <a:xfrm>
            <a:off x="6538225" y="3072356"/>
            <a:ext cx="1758050" cy="121530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48" name="Google Shape;248;p34"/>
          <p:cNvSpPr txBox="1"/>
          <p:nvPr/>
        </p:nvSpPr>
        <p:spPr>
          <a:xfrm>
            <a:off x="369267" y="300468"/>
            <a:ext cx="466120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Objetivo</a:t>
            </a:r>
            <a:endParaRPr sz="1400" b="0" i="0" u="none" strike="noStrike" cap="none" dirty="0">
              <a:latin typeface="Josefin Sans" pitchFamily="2" charset="0"/>
              <a:ea typeface="Arial"/>
              <a:cs typeface="Arial"/>
              <a:sym typeface="Arial"/>
            </a:endParaRPr>
          </a:p>
        </p:txBody>
      </p:sp>
      <p:sp>
        <p:nvSpPr>
          <p:cNvPr id="249" name="Google Shape;249;p34"/>
          <p:cNvSpPr/>
          <p:nvPr/>
        </p:nvSpPr>
        <p:spPr>
          <a:xfrm>
            <a:off x="369267" y="672542"/>
            <a:ext cx="4572000" cy="95410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dirty="0">
                <a:latin typeface="Josefin Sans" pitchFamily="2" charset="0"/>
                <a:ea typeface="Arial"/>
                <a:cs typeface="Arial"/>
                <a:sym typeface="Arial"/>
              </a:rPr>
              <a:t>Busca identificar, promover y reconocer propuestas innovadoras de jóvenes colombianos que permitan fortalecer los buenos hábitos para la protección y conservación del agua.</a:t>
            </a:r>
            <a:endParaRPr sz="1400" b="0" i="0" u="none" strike="noStrike" cap="none" dirty="0">
              <a:latin typeface="Josefin Sans" pitchFamily="2" charset="0"/>
              <a:ea typeface="Arial"/>
              <a:cs typeface="Arial"/>
              <a:sym typeface="Arial"/>
            </a:endParaRPr>
          </a:p>
        </p:txBody>
      </p:sp>
      <p:sp>
        <p:nvSpPr>
          <p:cNvPr id="250" name="Google Shape;250;p34"/>
          <p:cNvSpPr/>
          <p:nvPr/>
        </p:nvSpPr>
        <p:spPr>
          <a:xfrm>
            <a:off x="2991528" y="3226925"/>
            <a:ext cx="4273508" cy="449006"/>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es-ES" sz="1600" b="1" i="0" u="none" strike="noStrike" cap="none" dirty="0">
                <a:latin typeface="Josefin Sans" pitchFamily="2" charset="0"/>
                <a:ea typeface="Arial"/>
                <a:cs typeface="Arial"/>
                <a:sym typeface="Arial"/>
              </a:rPr>
              <a:t>Requisitos</a:t>
            </a:r>
            <a:endParaRPr sz="16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latin typeface="Josefin Sans" pitchFamily="2" charset="0"/>
              <a:ea typeface="Arial"/>
              <a:cs typeface="Arial"/>
              <a:sym typeface="Arial"/>
            </a:endParaRPr>
          </a:p>
        </p:txBody>
      </p:sp>
      <p:pic>
        <p:nvPicPr>
          <p:cNvPr id="251" name="Google Shape;251;p34"/>
          <p:cNvPicPr preferRelativeResize="0"/>
          <p:nvPr/>
        </p:nvPicPr>
        <p:blipFill rotWithShape="1">
          <a:blip r:embed="rId3">
            <a:alphaModFix/>
          </a:blip>
          <a:srcRect/>
          <a:stretch/>
        </p:blipFill>
        <p:spPr>
          <a:xfrm>
            <a:off x="4881543" y="985390"/>
            <a:ext cx="2421761" cy="1014095"/>
          </a:xfrm>
          <a:prstGeom prst="rect">
            <a:avLst/>
          </a:prstGeom>
          <a:noFill/>
          <a:ln>
            <a:noFill/>
          </a:ln>
        </p:spPr>
      </p:pic>
      <p:sp>
        <p:nvSpPr>
          <p:cNvPr id="252" name="Google Shape;252;p34"/>
          <p:cNvSpPr/>
          <p:nvPr/>
        </p:nvSpPr>
        <p:spPr>
          <a:xfrm>
            <a:off x="5395712" y="2038042"/>
            <a:ext cx="1674160" cy="47320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25"/>
              <a:buFont typeface="Arial"/>
              <a:buNone/>
            </a:pPr>
            <a:r>
              <a:rPr lang="es-ES" sz="825" b="0" i="0" u="none" strike="noStrike" cap="none" dirty="0">
                <a:latin typeface="Josefin Sans" pitchFamily="2" charset="0"/>
                <a:ea typeface="Arial"/>
                <a:cs typeface="Arial"/>
                <a:sym typeface="Arial"/>
              </a:rPr>
              <a:t>Consejo Empresarial Colombiano para el Desarrollo Sostenible</a:t>
            </a:r>
            <a:endParaRPr sz="825" b="0" i="0" u="none" strike="noStrike" cap="none" dirty="0">
              <a:latin typeface="Josefin Sans" pitchFamily="2" charset="0"/>
              <a:ea typeface="Arial"/>
              <a:cs typeface="Arial"/>
              <a:sym typeface="Arial"/>
            </a:endParaRPr>
          </a:p>
        </p:txBody>
      </p:sp>
      <p:pic>
        <p:nvPicPr>
          <p:cNvPr id="253" name="Google Shape;253;p34"/>
          <p:cNvPicPr preferRelativeResize="0"/>
          <p:nvPr/>
        </p:nvPicPr>
        <p:blipFill rotWithShape="1">
          <a:blip r:embed="rId4">
            <a:alphaModFix/>
          </a:blip>
          <a:srcRect/>
          <a:stretch/>
        </p:blipFill>
        <p:spPr>
          <a:xfrm>
            <a:off x="3041904" y="3539943"/>
            <a:ext cx="4359413" cy="1303089"/>
          </a:xfrm>
          <a:prstGeom prst="rect">
            <a:avLst/>
          </a:prstGeom>
          <a:noFill/>
          <a:ln>
            <a:noFill/>
          </a:ln>
        </p:spPr>
      </p:pic>
      <p:sp>
        <p:nvSpPr>
          <p:cNvPr id="254" name="Google Shape;254;p34"/>
          <p:cNvSpPr/>
          <p:nvPr/>
        </p:nvSpPr>
        <p:spPr>
          <a:xfrm>
            <a:off x="369267" y="1792408"/>
            <a:ext cx="4084032" cy="139596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98"/>
              <a:buFont typeface="Arial"/>
              <a:buNone/>
            </a:pPr>
            <a:r>
              <a:rPr lang="es-ES" sz="1598" b="1" i="0" u="none" strike="noStrike" cap="none" dirty="0">
                <a:latin typeface="Josefin Sans" pitchFamily="2" charset="0"/>
                <a:ea typeface="Arial"/>
                <a:cs typeface="Arial"/>
                <a:sym typeface="Arial"/>
              </a:rPr>
              <a:t>Categorías</a:t>
            </a:r>
            <a:endParaRPr sz="1400" b="1" i="0" u="none" strike="noStrike" cap="none" dirty="0">
              <a:latin typeface="Josefin Sans" pitchFamily="2" charset="0"/>
              <a:ea typeface="Arial"/>
              <a:cs typeface="Arial"/>
              <a:sym typeface="Arial"/>
            </a:endParaRPr>
          </a:p>
          <a:p>
            <a:pPr marL="0" marR="0" lvl="0" indent="0" algn="just" rtl="0">
              <a:lnSpc>
                <a:spcPct val="100000"/>
              </a:lnSpc>
              <a:spcBef>
                <a:spcPts val="0"/>
              </a:spcBef>
              <a:spcAft>
                <a:spcPts val="0"/>
              </a:spcAft>
              <a:buClr>
                <a:srgbClr val="000000"/>
              </a:buClr>
              <a:buSzPts val="1050"/>
              <a:buFont typeface="Arial"/>
              <a:buNone/>
            </a:pPr>
            <a:r>
              <a:rPr lang="es-ES" sz="1400" b="0" i="0" u="none" strike="noStrike" cap="none" dirty="0">
                <a:latin typeface="Josefin Sans" pitchFamily="2" charset="0"/>
                <a:ea typeface="Arial"/>
                <a:cs typeface="Arial"/>
                <a:sym typeface="Arial"/>
              </a:rPr>
              <a:t>Grupos ambientales, Clubes ecológicos y de investigación, </a:t>
            </a:r>
            <a:r>
              <a:rPr lang="es-ES" sz="1400" b="0" i="0" u="none" strike="noStrike" cap="none" dirty="0" err="1">
                <a:latin typeface="Josefin Sans" pitchFamily="2" charset="0"/>
                <a:ea typeface="Arial"/>
                <a:cs typeface="Arial"/>
                <a:sym typeface="Arial"/>
              </a:rPr>
              <a:t>ONGs</a:t>
            </a:r>
            <a:r>
              <a:rPr lang="es-ES" sz="1400" b="0" i="0" u="none" strike="noStrike" cap="none" dirty="0">
                <a:latin typeface="Josefin Sans" pitchFamily="2" charset="0"/>
                <a:ea typeface="Arial"/>
                <a:cs typeface="Arial"/>
                <a:sym typeface="Arial"/>
              </a:rPr>
              <a:t>, Comunidades, Asociaciones comunitarias, Instituciones educativas públicas y privadas, Organizaciones juveniles y Emprendimientos</a:t>
            </a:r>
            <a:endParaRPr sz="1400" b="0" i="0" u="none" strike="noStrike" cap="none" dirty="0">
              <a:latin typeface="Josefin Sans" pitchFamily="2" charset="0"/>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640"/>
        <p:cNvGrpSpPr/>
        <p:nvPr/>
      </p:nvGrpSpPr>
      <p:grpSpPr>
        <a:xfrm>
          <a:off x="0" y="0"/>
          <a:ext cx="0" cy="0"/>
          <a:chOff x="0" y="0"/>
          <a:chExt cx="0" cy="0"/>
        </a:xfrm>
      </p:grpSpPr>
      <p:sp>
        <p:nvSpPr>
          <p:cNvPr id="1652" name="Google Shape;1652;p108"/>
          <p:cNvSpPr txBox="1"/>
          <p:nvPr/>
        </p:nvSpPr>
        <p:spPr>
          <a:xfrm>
            <a:off x="85866" y="157184"/>
            <a:ext cx="8286750" cy="582073"/>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chemeClr val="dk1"/>
              </a:buClr>
              <a:buSzPts val="2400"/>
              <a:buFont typeface="Arial"/>
              <a:buNone/>
            </a:pPr>
            <a:r>
              <a:rPr lang="es-ES" sz="2400" b="1" dirty="0">
                <a:solidFill>
                  <a:srgbClr val="FF6600"/>
                </a:solidFill>
                <a:latin typeface="Josefin Sans" pitchFamily="2" charset="0"/>
                <a:cs typeface="Arial" panose="020B0604020202020204" pitchFamily="34" charset="0"/>
                <a:sym typeface="Arial"/>
              </a:rPr>
              <a:t>Programa - Cali Adelante</a:t>
            </a:r>
            <a:endParaRPr sz="2400" b="1" dirty="0">
              <a:solidFill>
                <a:srgbClr val="FF6600"/>
              </a:solidFill>
              <a:latin typeface="Josefin Sans" pitchFamily="2" charset="0"/>
              <a:cs typeface="Arial" panose="020B0604020202020204" pitchFamily="34" charset="0"/>
            </a:endParaRPr>
          </a:p>
        </p:txBody>
      </p:sp>
      <p:sp>
        <p:nvSpPr>
          <p:cNvPr id="1653" name="Google Shape;1653;p108"/>
          <p:cNvSpPr txBox="1"/>
          <p:nvPr/>
        </p:nvSpPr>
        <p:spPr>
          <a:xfrm>
            <a:off x="714702" y="1063771"/>
            <a:ext cx="4181147" cy="3015957"/>
          </a:xfrm>
          <a:prstGeom prst="rect">
            <a:avLst/>
          </a:prstGeom>
          <a:noFill/>
          <a:ln>
            <a:noFill/>
          </a:ln>
        </p:spPr>
        <p:txBody>
          <a:bodyPr spcFirstLastPara="1" wrap="square" lIns="91425" tIns="91425" rIns="91425" bIns="91425" anchor="t" anchorCtr="0">
            <a:noAutofit/>
          </a:bodyPr>
          <a:lstStyle/>
          <a:p>
            <a:pPr marL="457200" marR="0" lvl="0" indent="-304800" algn="just" rtl="0">
              <a:lnSpc>
                <a:spcPct val="115000"/>
              </a:lnSpc>
              <a:spcBef>
                <a:spcPts val="0"/>
              </a:spcBef>
              <a:spcAft>
                <a:spcPts val="0"/>
              </a:spcAft>
              <a:buClr>
                <a:schemeClr val="dk2"/>
              </a:buClr>
              <a:buSzPts val="1200"/>
              <a:buFont typeface="Arial"/>
              <a:buChar char="●"/>
            </a:pPr>
            <a:r>
              <a:rPr lang="es-ES" sz="1400" b="0" i="0" u="none" strike="noStrike" cap="none" dirty="0">
                <a:latin typeface="Josefin Sans" pitchFamily="2" charset="0"/>
                <a:ea typeface="Arial"/>
                <a:cs typeface="Arial"/>
                <a:sym typeface="Arial"/>
              </a:rPr>
              <a:t>Con el fin de apoyar la reactivación económica de la ciudad la Alcaldía de Santiago de Cali y el Banco Agrario de Colombia otorgara una compensación a la tasa ofrecida a microempresarios y jóvenes emprendedores estudiantes de carreras universitarias, técnicas o tecnológicas que requieran financiar necesidades de capital de trabajo e inversión.</a:t>
            </a:r>
            <a:endParaRPr sz="1400" dirty="0">
              <a:latin typeface="Josefin Sans" pitchFamily="2" charset="0"/>
            </a:endParaRPr>
          </a:p>
        </p:txBody>
      </p:sp>
      <p:sp>
        <p:nvSpPr>
          <p:cNvPr id="1654" name="Google Shape;1654;p108"/>
          <p:cNvSpPr/>
          <p:nvPr/>
        </p:nvSpPr>
        <p:spPr>
          <a:xfrm>
            <a:off x="0" y="4709317"/>
            <a:ext cx="9144000"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https://www.cali.gov.co/desarrolloeconomico/publicaciones/161529/cali-adelante/</a:t>
            </a:r>
            <a:endParaRPr sz="1200" b="1" i="0" u="none" strike="noStrike" cap="none" dirty="0">
              <a:latin typeface="Josefin Sans" pitchFamily="2" charset="0"/>
              <a:ea typeface="Arial"/>
              <a:cs typeface="Arial"/>
              <a:sym typeface="Arial"/>
            </a:endParaRPr>
          </a:p>
        </p:txBody>
      </p:sp>
      <p:pic>
        <p:nvPicPr>
          <p:cNvPr id="1655" name="Google Shape;1655;p108"/>
          <p:cNvPicPr preferRelativeResize="0"/>
          <p:nvPr/>
        </p:nvPicPr>
        <p:blipFill rotWithShape="1">
          <a:blip r:embed="rId3">
            <a:alphaModFix/>
          </a:blip>
          <a:srcRect/>
          <a:stretch/>
        </p:blipFill>
        <p:spPr>
          <a:xfrm>
            <a:off x="5480286" y="1032428"/>
            <a:ext cx="2304252" cy="2177605"/>
          </a:xfrm>
          <a:prstGeom prst="rect">
            <a:avLst/>
          </a:prstGeom>
          <a:noFill/>
          <a:ln>
            <a:noFill/>
          </a:ln>
        </p:spPr>
      </p:pic>
      <p:pic>
        <p:nvPicPr>
          <p:cNvPr id="1656" name="Google Shape;1656;p108"/>
          <p:cNvPicPr preferRelativeResize="0"/>
          <p:nvPr/>
        </p:nvPicPr>
        <p:blipFill rotWithShape="1">
          <a:blip r:embed="rId4">
            <a:alphaModFix/>
          </a:blip>
          <a:srcRect/>
          <a:stretch/>
        </p:blipFill>
        <p:spPr>
          <a:xfrm>
            <a:off x="4138682" y="3534547"/>
            <a:ext cx="1514334" cy="1047642"/>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660"/>
        <p:cNvGrpSpPr/>
        <p:nvPr/>
      </p:nvGrpSpPr>
      <p:grpSpPr>
        <a:xfrm>
          <a:off x="0" y="0"/>
          <a:ext cx="0" cy="0"/>
          <a:chOff x="0" y="0"/>
          <a:chExt cx="0" cy="0"/>
        </a:xfrm>
      </p:grpSpPr>
      <p:sp>
        <p:nvSpPr>
          <p:cNvPr id="1671" name="Google Shape;1671;p109"/>
          <p:cNvSpPr txBox="1">
            <a:spLocks noGrp="1"/>
          </p:cNvSpPr>
          <p:nvPr>
            <p:ph type="title" idx="4294967295"/>
          </p:nvPr>
        </p:nvSpPr>
        <p:spPr>
          <a:xfrm>
            <a:off x="1" y="94969"/>
            <a:ext cx="8258174" cy="490420"/>
          </a:xfrm>
          <a:prstGeom prst="rect">
            <a:avLst/>
          </a:prstGeom>
          <a:noFill/>
          <a:ln>
            <a:noFill/>
          </a:ln>
        </p:spPr>
        <p:txBody>
          <a:bodyPr spcFirstLastPara="1" wrap="square" lIns="91425" tIns="91425" rIns="91425" bIns="91425" anchor="b" anchorCtr="0">
            <a:noAutofit/>
          </a:bodyPr>
          <a:lstStyle/>
          <a:p>
            <a:pPr>
              <a:spcBef>
                <a:spcPts val="0"/>
              </a:spcBef>
              <a:buClr>
                <a:schemeClr val="dk1"/>
              </a:buClr>
              <a:buSzPts val="2400"/>
            </a:pPr>
            <a:r>
              <a:rPr lang="es-ES" sz="2400" b="1" dirty="0">
                <a:solidFill>
                  <a:srgbClr val="FF6600"/>
                </a:solidFill>
                <a:latin typeface="Josefin Sans" pitchFamily="2" charset="0"/>
                <a:ea typeface="+mn-ea"/>
                <a:cs typeface="Arial" panose="020B0604020202020204" pitchFamily="34" charset="0"/>
                <a:sym typeface="Arial"/>
              </a:rPr>
              <a:t>Concurso 18vo - Capital Semilla 2021 </a:t>
            </a:r>
            <a:endParaRPr sz="2400" b="1" dirty="0">
              <a:solidFill>
                <a:srgbClr val="FF6600"/>
              </a:solidFill>
              <a:latin typeface="Josefin Sans" pitchFamily="2" charset="0"/>
              <a:ea typeface="+mn-ea"/>
              <a:cs typeface="Arial" panose="020B0604020202020204" pitchFamily="34" charset="0"/>
              <a:sym typeface="Arial"/>
            </a:endParaRPr>
          </a:p>
        </p:txBody>
      </p:sp>
      <p:sp>
        <p:nvSpPr>
          <p:cNvPr id="1672" name="Google Shape;1672;p109"/>
          <p:cNvSpPr txBox="1">
            <a:spLocks noGrp="1"/>
          </p:cNvSpPr>
          <p:nvPr>
            <p:ph type="body" idx="4294967295"/>
          </p:nvPr>
        </p:nvSpPr>
        <p:spPr>
          <a:xfrm>
            <a:off x="0" y="585389"/>
            <a:ext cx="6229615" cy="3866299"/>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La Alcaldía de Medellín dispone de 1.200 cupos para emprendedores de la Ciudad que aporten a su reactivación económica. A través del programa Capital Semilla se entregarán recursos económicos a los ganadores, así como acompañamiento en diferentes áreas para su formalización y fortalecimiento. De las 1.200 ideas de negocio inscritas, 400 pasarán a un entrenamiento para mejorar su modelo de negocio, posteriormente 230 se formarán en presentación de pitch (presentaciones efectivas de planes y modelos de negocio), luego 180 emprendimientos serán evaluados por jurados expertos hasta seleccionar 120 proyectos que serán premiados y recibirán un incentivo entre $5 y $10 millones. Para participar, los emprendedores deben ser mayores de edad, tener un modelo de negocio estructurado con menos de un año, no estar formalizados ni tener registro mercantil y estar ubicados en alguna de las 16 comunas o cinco corregimientos de Medellín.</a:t>
            </a:r>
            <a:endParaRPr sz="1400" dirty="0">
              <a:latin typeface="Josefin Sans" pitchFamily="2" charset="0"/>
              <a:ea typeface="Arial"/>
              <a:cs typeface="Arial"/>
              <a:sym typeface="Arial"/>
            </a:endParaRPr>
          </a:p>
        </p:txBody>
      </p:sp>
      <p:sp>
        <p:nvSpPr>
          <p:cNvPr id="1673" name="Google Shape;1673;p109"/>
          <p:cNvSpPr/>
          <p:nvPr/>
        </p:nvSpPr>
        <p:spPr>
          <a:xfrm>
            <a:off x="0" y="4546658"/>
            <a:ext cx="9144000" cy="40011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s-ES" sz="1200" b="1" i="0" u="none" strike="noStrike" cap="none" dirty="0">
                <a:latin typeface="Josefin Sans" pitchFamily="2" charset="0"/>
                <a:ea typeface="Arial"/>
                <a:cs typeface="Arial"/>
                <a:sym typeface="Arial"/>
              </a:rPr>
              <a:t>https://stratelic.com/capitalsemilla18/?utm_campaign=alcaldia&amp;utm_source=alcaldiahttps://stratelic.com/capitalsemilla18/?utm_campaign=alcaldia&amp;utm_source=alcaldia</a:t>
            </a:r>
            <a:endParaRPr sz="1200" b="1" i="0" u="none" strike="noStrike" cap="none" dirty="0">
              <a:latin typeface="Josefin Sans" pitchFamily="2" charset="0"/>
              <a:ea typeface="Arial"/>
              <a:cs typeface="Arial"/>
              <a:sym typeface="Arial"/>
            </a:endParaRPr>
          </a:p>
        </p:txBody>
      </p:sp>
      <p:pic>
        <p:nvPicPr>
          <p:cNvPr id="1674" name="Google Shape;1674;p109"/>
          <p:cNvPicPr preferRelativeResize="0"/>
          <p:nvPr/>
        </p:nvPicPr>
        <p:blipFill rotWithShape="1">
          <a:blip r:embed="rId3">
            <a:alphaModFix/>
          </a:blip>
          <a:srcRect/>
          <a:stretch/>
        </p:blipFill>
        <p:spPr>
          <a:xfrm>
            <a:off x="6505576" y="1072273"/>
            <a:ext cx="2305050" cy="746318"/>
          </a:xfrm>
          <a:prstGeom prst="rect">
            <a:avLst/>
          </a:prstGeom>
          <a:noFill/>
          <a:ln>
            <a:noFill/>
          </a:ln>
        </p:spPr>
      </p:pic>
      <p:pic>
        <p:nvPicPr>
          <p:cNvPr id="1675" name="Google Shape;1675;p109"/>
          <p:cNvPicPr preferRelativeResize="0"/>
          <p:nvPr/>
        </p:nvPicPr>
        <p:blipFill rotWithShape="1">
          <a:blip r:embed="rId4">
            <a:alphaModFix/>
          </a:blip>
          <a:srcRect l="14076" t="-2946" b="2946"/>
          <a:stretch/>
        </p:blipFill>
        <p:spPr>
          <a:xfrm>
            <a:off x="6505576" y="2305475"/>
            <a:ext cx="2362200" cy="1084499"/>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679"/>
        <p:cNvGrpSpPr/>
        <p:nvPr/>
      </p:nvGrpSpPr>
      <p:grpSpPr>
        <a:xfrm>
          <a:off x="0" y="0"/>
          <a:ext cx="0" cy="0"/>
          <a:chOff x="0" y="0"/>
          <a:chExt cx="0" cy="0"/>
        </a:xfrm>
      </p:grpSpPr>
      <p:cxnSp>
        <p:nvCxnSpPr>
          <p:cNvPr id="1686" name="Google Shape;1686;p110"/>
          <p:cNvCxnSpPr/>
          <p:nvPr/>
        </p:nvCxnSpPr>
        <p:spPr>
          <a:xfrm>
            <a:off x="6733225" y="4394825"/>
            <a:ext cx="0" cy="509700"/>
          </a:xfrm>
          <a:prstGeom prst="straightConnector1">
            <a:avLst/>
          </a:prstGeom>
          <a:noFill/>
          <a:ln w="9525" cap="flat" cmpd="sng">
            <a:solidFill>
              <a:schemeClr val="lt1"/>
            </a:solidFill>
            <a:prstDash val="solid"/>
            <a:round/>
            <a:headEnd type="none" w="sm" len="sm"/>
            <a:tailEnd type="none" w="sm" len="sm"/>
          </a:ln>
        </p:spPr>
      </p:cxnSp>
      <p:sp>
        <p:nvSpPr>
          <p:cNvPr id="1690" name="Google Shape;1690;p110"/>
          <p:cNvSpPr txBox="1"/>
          <p:nvPr/>
        </p:nvSpPr>
        <p:spPr>
          <a:xfrm>
            <a:off x="0" y="0"/>
            <a:ext cx="8267699" cy="568698"/>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chemeClr val="dk1"/>
              </a:buClr>
              <a:buSzPts val="2400"/>
              <a:buFont typeface="Arial"/>
              <a:buNone/>
            </a:pPr>
            <a:r>
              <a:rPr lang="es-ES" sz="2000" b="1" dirty="0">
                <a:solidFill>
                  <a:srgbClr val="FF6600"/>
                </a:solidFill>
                <a:latin typeface="Josefin Sans" pitchFamily="2" charset="0"/>
                <a:cs typeface="Arial" panose="020B0604020202020204" pitchFamily="34" charset="0"/>
                <a:sym typeface="Arial"/>
              </a:rPr>
              <a:t>Convocatoria- Semillero de Emprendimiento Digital SEED</a:t>
            </a:r>
            <a:endParaRPr sz="2000" b="1" dirty="0">
              <a:solidFill>
                <a:srgbClr val="FF6600"/>
              </a:solidFill>
              <a:latin typeface="Josefin Sans" pitchFamily="2" charset="0"/>
              <a:cs typeface="Arial" panose="020B0604020202020204" pitchFamily="34" charset="0"/>
            </a:endParaRPr>
          </a:p>
        </p:txBody>
      </p:sp>
      <p:sp>
        <p:nvSpPr>
          <p:cNvPr id="1691" name="Google Shape;1691;p110"/>
          <p:cNvSpPr txBox="1"/>
          <p:nvPr/>
        </p:nvSpPr>
        <p:spPr>
          <a:xfrm>
            <a:off x="0" y="721373"/>
            <a:ext cx="4148904" cy="3593452"/>
          </a:xfrm>
          <a:prstGeom prst="rect">
            <a:avLst/>
          </a:prstGeom>
          <a:noFill/>
          <a:ln>
            <a:noFill/>
          </a:ln>
        </p:spPr>
        <p:txBody>
          <a:bodyPr spcFirstLastPara="1" wrap="square" lIns="91425" tIns="91425" rIns="91425" bIns="91425" anchor="t" anchorCtr="0">
            <a:noAutofit/>
          </a:bodyPr>
          <a:lstStyle/>
          <a:p>
            <a:pPr marL="457200" marR="0" lvl="0" indent="-304800" algn="just" rtl="0">
              <a:lnSpc>
                <a:spcPct val="115000"/>
              </a:lnSpc>
              <a:spcBef>
                <a:spcPts val="0"/>
              </a:spcBef>
              <a:spcAft>
                <a:spcPts val="0"/>
              </a:spcAft>
              <a:buClr>
                <a:schemeClr val="dk2"/>
              </a:buClr>
              <a:buSzPts val="1200"/>
              <a:buFont typeface="Arial"/>
              <a:buChar char="●"/>
            </a:pPr>
            <a:r>
              <a:rPr lang="es-ES" sz="1400" b="0" i="0" u="none" strike="noStrike" cap="none" dirty="0">
                <a:latin typeface="Josefin Sans" pitchFamily="2" charset="0"/>
                <a:ea typeface="Arial"/>
                <a:cs typeface="Arial"/>
                <a:sym typeface="Arial"/>
              </a:rPr>
              <a:t>APPS.CO abre sus inscripciones para Semilleros de Emprendimiento Digital invitando a emprendedores, estudiantes o personas que deseen emprender para que fortalezcan sus habilidades a través de los talleres SEED que se llevaran a cabo los días 15 y 29 de julio de 2021, en Horario de 2:00pm a 6:00 pm. Estos talleres ofrecen aprendizaje en metodologías agiles para emprender, así como certificación de asistencia y como puerta de entrada a APPS.CO y todos sus programas</a:t>
            </a:r>
            <a:endParaRPr sz="1400" dirty="0">
              <a:latin typeface="Josefin Sans" pitchFamily="2" charset="0"/>
            </a:endParaRPr>
          </a:p>
        </p:txBody>
      </p:sp>
      <p:sp>
        <p:nvSpPr>
          <p:cNvPr id="1692" name="Google Shape;1692;p110"/>
          <p:cNvSpPr/>
          <p:nvPr/>
        </p:nvSpPr>
        <p:spPr>
          <a:xfrm>
            <a:off x="0" y="4630374"/>
            <a:ext cx="9144000" cy="3416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https://innpulsacolombia.com/apps-co/semilleros/semilleros.html</a:t>
            </a:r>
            <a:endParaRPr sz="1200" b="1" i="0" u="none" strike="noStrike" cap="none" dirty="0">
              <a:latin typeface="Josefin Sans" pitchFamily="2" charset="0"/>
              <a:ea typeface="Arial"/>
              <a:cs typeface="Arial"/>
              <a:sym typeface="Arial"/>
            </a:endParaRPr>
          </a:p>
        </p:txBody>
      </p:sp>
      <p:pic>
        <p:nvPicPr>
          <p:cNvPr id="1693" name="Google Shape;1693;p110"/>
          <p:cNvPicPr preferRelativeResize="0"/>
          <p:nvPr/>
        </p:nvPicPr>
        <p:blipFill rotWithShape="1">
          <a:blip r:embed="rId3">
            <a:alphaModFix/>
          </a:blip>
          <a:srcRect/>
          <a:stretch/>
        </p:blipFill>
        <p:spPr>
          <a:xfrm>
            <a:off x="4995096" y="809095"/>
            <a:ext cx="3024952" cy="1664104"/>
          </a:xfrm>
          <a:prstGeom prst="rect">
            <a:avLst/>
          </a:prstGeom>
          <a:noFill/>
          <a:ln>
            <a:noFill/>
          </a:ln>
        </p:spPr>
      </p:pic>
      <p:pic>
        <p:nvPicPr>
          <p:cNvPr id="1694" name="Google Shape;1694;p110"/>
          <p:cNvPicPr preferRelativeResize="0"/>
          <p:nvPr/>
        </p:nvPicPr>
        <p:blipFill rotWithShape="1">
          <a:blip r:embed="rId4">
            <a:alphaModFix/>
          </a:blip>
          <a:srcRect/>
          <a:stretch/>
        </p:blipFill>
        <p:spPr>
          <a:xfrm>
            <a:off x="4995097" y="2518099"/>
            <a:ext cx="3024951" cy="1664104"/>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698"/>
        <p:cNvGrpSpPr/>
        <p:nvPr/>
      </p:nvGrpSpPr>
      <p:grpSpPr>
        <a:xfrm>
          <a:off x="0" y="0"/>
          <a:ext cx="0" cy="0"/>
          <a:chOff x="0" y="0"/>
          <a:chExt cx="0" cy="0"/>
        </a:xfrm>
      </p:grpSpPr>
      <p:cxnSp>
        <p:nvCxnSpPr>
          <p:cNvPr id="1702" name="Google Shape;1702;p111"/>
          <p:cNvCxnSpPr/>
          <p:nvPr/>
        </p:nvCxnSpPr>
        <p:spPr>
          <a:xfrm>
            <a:off x="6733225" y="4394825"/>
            <a:ext cx="0" cy="509700"/>
          </a:xfrm>
          <a:prstGeom prst="straightConnector1">
            <a:avLst/>
          </a:prstGeom>
          <a:noFill/>
          <a:ln w="9525" cap="flat" cmpd="sng">
            <a:solidFill>
              <a:schemeClr val="lt1"/>
            </a:solidFill>
            <a:prstDash val="solid"/>
            <a:round/>
            <a:headEnd type="none" w="sm" len="sm"/>
            <a:tailEnd type="none" w="sm" len="sm"/>
          </a:ln>
        </p:spPr>
      </p:cxnSp>
      <p:pic>
        <p:nvPicPr>
          <p:cNvPr id="1703" name="Google Shape;1703;p111"/>
          <p:cNvPicPr preferRelativeResize="0"/>
          <p:nvPr/>
        </p:nvPicPr>
        <p:blipFill rotWithShape="1">
          <a:blip r:embed="rId3">
            <a:alphaModFix/>
          </a:blip>
          <a:srcRect/>
          <a:stretch/>
        </p:blipFill>
        <p:spPr>
          <a:xfrm>
            <a:off x="5647150" y="4416888"/>
            <a:ext cx="910659" cy="426975"/>
          </a:xfrm>
          <a:prstGeom prst="rect">
            <a:avLst/>
          </a:prstGeom>
          <a:noFill/>
          <a:ln>
            <a:noFill/>
          </a:ln>
        </p:spPr>
      </p:pic>
      <p:pic>
        <p:nvPicPr>
          <p:cNvPr id="1706" name="Google Shape;1706;p111"/>
          <p:cNvPicPr preferRelativeResize="0"/>
          <p:nvPr/>
        </p:nvPicPr>
        <p:blipFill rotWithShape="1">
          <a:blip r:embed="rId4">
            <a:alphaModFix/>
          </a:blip>
          <a:srcRect/>
          <a:stretch/>
        </p:blipFill>
        <p:spPr>
          <a:xfrm>
            <a:off x="844547" y="1299396"/>
            <a:ext cx="241300" cy="38100"/>
          </a:xfrm>
          <a:prstGeom prst="rect">
            <a:avLst/>
          </a:prstGeom>
          <a:noFill/>
          <a:ln>
            <a:noFill/>
          </a:ln>
        </p:spPr>
      </p:pic>
      <p:sp>
        <p:nvSpPr>
          <p:cNvPr id="1707" name="Google Shape;1707;p111"/>
          <p:cNvSpPr txBox="1">
            <a:spLocks noGrp="1"/>
          </p:cNvSpPr>
          <p:nvPr>
            <p:ph type="title" idx="4294967295"/>
          </p:nvPr>
        </p:nvSpPr>
        <p:spPr>
          <a:xfrm>
            <a:off x="0" y="0"/>
            <a:ext cx="8235950" cy="815259"/>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2400"/>
              <a:buNone/>
            </a:pPr>
            <a:r>
              <a:rPr lang="es-ES" sz="2000" b="1" dirty="0">
                <a:solidFill>
                  <a:srgbClr val="FF6600"/>
                </a:solidFill>
                <a:latin typeface="Josefin Sans" pitchFamily="2" charset="0"/>
                <a:ea typeface="+mn-ea"/>
                <a:cs typeface="Arial" panose="020B0604020202020204" pitchFamily="34" charset="0"/>
                <a:sym typeface="Arial"/>
              </a:rPr>
              <a:t>Convocatoria -Cundinamarca Emprende y se Reactiva Recursos $1.500 millones</a:t>
            </a:r>
            <a:endParaRPr sz="2000" b="1" dirty="0">
              <a:solidFill>
                <a:srgbClr val="FF6600"/>
              </a:solidFill>
              <a:latin typeface="Josefin Sans" pitchFamily="2" charset="0"/>
              <a:ea typeface="+mn-ea"/>
              <a:cs typeface="Arial" panose="020B0604020202020204" pitchFamily="34" charset="0"/>
              <a:sym typeface="Arial"/>
            </a:endParaRPr>
          </a:p>
        </p:txBody>
      </p:sp>
      <p:sp>
        <p:nvSpPr>
          <p:cNvPr id="1708" name="Google Shape;1708;p111"/>
          <p:cNvSpPr txBox="1">
            <a:spLocks noGrp="1"/>
          </p:cNvSpPr>
          <p:nvPr>
            <p:ph type="body" idx="4294967295"/>
          </p:nvPr>
        </p:nvSpPr>
        <p:spPr>
          <a:xfrm>
            <a:off x="0" y="685800"/>
            <a:ext cx="8235950" cy="2524396"/>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Para estimular la creación de nuevas empresas y el fortalecimiento de las que se encuentran en marcha la Gobernación de Cundinamarca  a través de la convocatoria "Cundinamarca Emprende y se Reactiva" que va dirigida a los emprendedores y empresarios de los 116 municipios de Cundinamarca, incluyendo a Cota que tendrá un capítulo aparte, los invita a participar en esta propuesta de Capital Semilla (capital de trabajo y compra y reposición de maquinaria), que les permitirá a estos contar con apalancamiento financiero para desarrollar y consolidar las ideas de negocio de manera sostenible, además de incentivar los encadenamientos productivos de la región con el fin de lograr una dinámica de crecimiento, así como de estrategia para la creación de nuevos empleos de calidad para todo el departamento</a:t>
            </a:r>
            <a:endParaRPr sz="1400" dirty="0">
              <a:latin typeface="Josefin Sans" pitchFamily="2" charset="0"/>
              <a:ea typeface="Arial"/>
              <a:cs typeface="Arial"/>
              <a:sym typeface="Arial"/>
            </a:endParaRPr>
          </a:p>
        </p:txBody>
      </p:sp>
      <p:sp>
        <p:nvSpPr>
          <p:cNvPr id="1709" name="Google Shape;1709;p111"/>
          <p:cNvSpPr/>
          <p:nvPr/>
        </p:nvSpPr>
        <p:spPr>
          <a:xfrm>
            <a:off x="0" y="4656305"/>
            <a:ext cx="9143998" cy="37006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s-ES" sz="1050" b="1" i="0" u="none" strike="noStrike" cap="none" dirty="0">
                <a:latin typeface="Josefin Sans" pitchFamily="2" charset="0"/>
                <a:ea typeface="Arial"/>
                <a:cs typeface="Arial"/>
                <a:sym typeface="Arial"/>
              </a:rPr>
              <a:t>http://www.cundinamarca.gov.co/Home/SecretariasEntidades.gc/SecCompyDesEconomico/!ut/p/z1/04_Sj9CPykssy0xPLMnMz0vMAfIjo8zijS0sDNz9DQy9DNy8XAwcLQwCDIMMLT2dPIz0w8EKDFCAo4FTkJGTsQFQj5F-FOn6kU0iTj8eBVH4jQ_Xj0Kzwh1kgru3h7m_sbuBgacpVAE-</a:t>
            </a:r>
            <a:endParaRPr sz="1050" b="1" i="0" u="none" strike="noStrike" cap="none" dirty="0">
              <a:latin typeface="Josefin Sans" pitchFamily="2" charset="0"/>
              <a:ea typeface="Arial"/>
              <a:cs typeface="Arial"/>
              <a:sym typeface="Arial"/>
            </a:endParaRPr>
          </a:p>
        </p:txBody>
      </p:sp>
      <p:pic>
        <p:nvPicPr>
          <p:cNvPr id="1710" name="Google Shape;1710;p111"/>
          <p:cNvPicPr preferRelativeResize="0"/>
          <p:nvPr/>
        </p:nvPicPr>
        <p:blipFill rotWithShape="1">
          <a:blip r:embed="rId5">
            <a:alphaModFix/>
          </a:blip>
          <a:srcRect/>
          <a:stretch/>
        </p:blipFill>
        <p:spPr>
          <a:xfrm>
            <a:off x="3765382" y="3487770"/>
            <a:ext cx="1295317" cy="834663"/>
          </a:xfrm>
          <a:prstGeom prst="rect">
            <a:avLst/>
          </a:prstGeom>
          <a:noFill/>
          <a:ln>
            <a:noFill/>
          </a:ln>
        </p:spPr>
      </p:pic>
      <p:pic>
        <p:nvPicPr>
          <p:cNvPr id="1711" name="Google Shape;1711;p111"/>
          <p:cNvPicPr preferRelativeResize="0"/>
          <p:nvPr/>
        </p:nvPicPr>
        <p:blipFill rotWithShape="1">
          <a:blip r:embed="rId6">
            <a:alphaModFix/>
          </a:blip>
          <a:srcRect/>
          <a:stretch/>
        </p:blipFill>
        <p:spPr>
          <a:xfrm>
            <a:off x="640759" y="3413260"/>
            <a:ext cx="2700097" cy="965471"/>
          </a:xfrm>
          <a:prstGeom prst="rect">
            <a:avLst/>
          </a:prstGeom>
          <a:noFill/>
          <a:ln>
            <a:noFill/>
          </a:ln>
        </p:spPr>
      </p:pic>
      <p:pic>
        <p:nvPicPr>
          <p:cNvPr id="1712" name="Google Shape;1712;p111"/>
          <p:cNvPicPr preferRelativeResize="0"/>
          <p:nvPr/>
        </p:nvPicPr>
        <p:blipFill rotWithShape="1">
          <a:blip r:embed="rId7">
            <a:alphaModFix/>
          </a:blip>
          <a:srcRect/>
          <a:stretch/>
        </p:blipFill>
        <p:spPr>
          <a:xfrm>
            <a:off x="5647150" y="3356962"/>
            <a:ext cx="2588800" cy="965471"/>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716"/>
        <p:cNvGrpSpPr/>
        <p:nvPr/>
      </p:nvGrpSpPr>
      <p:grpSpPr>
        <a:xfrm>
          <a:off x="0" y="0"/>
          <a:ext cx="0" cy="0"/>
          <a:chOff x="0" y="0"/>
          <a:chExt cx="0" cy="0"/>
        </a:xfrm>
      </p:grpSpPr>
      <p:sp>
        <p:nvSpPr>
          <p:cNvPr id="1730" name="Google Shape;1730;p112"/>
          <p:cNvSpPr txBox="1"/>
          <p:nvPr/>
        </p:nvSpPr>
        <p:spPr>
          <a:xfrm>
            <a:off x="0" y="141397"/>
            <a:ext cx="8296275" cy="83679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chemeClr val="dk1"/>
              </a:buClr>
              <a:buSzPts val="2400"/>
              <a:buFont typeface="Arial"/>
              <a:buNone/>
            </a:pPr>
            <a:r>
              <a:rPr lang="es-ES" sz="2400" b="1" dirty="0">
                <a:solidFill>
                  <a:srgbClr val="FF6600"/>
                </a:solidFill>
                <a:latin typeface="Josefin Sans" pitchFamily="2" charset="0"/>
                <a:cs typeface="Arial" panose="020B0604020202020204" pitchFamily="34" charset="0"/>
                <a:sym typeface="Arial"/>
              </a:rPr>
              <a:t>Convocatoria - Mentorías empresariales en habilidades comerciales </a:t>
            </a:r>
            <a:endParaRPr sz="2400" b="1" dirty="0">
              <a:solidFill>
                <a:srgbClr val="FF6600"/>
              </a:solidFill>
              <a:latin typeface="Josefin Sans" pitchFamily="2" charset="0"/>
              <a:cs typeface="Arial" panose="020B0604020202020204" pitchFamily="34" charset="0"/>
            </a:endParaRPr>
          </a:p>
        </p:txBody>
      </p:sp>
      <p:sp>
        <p:nvSpPr>
          <p:cNvPr id="1731" name="Google Shape;1731;p112"/>
          <p:cNvSpPr txBox="1"/>
          <p:nvPr/>
        </p:nvSpPr>
        <p:spPr>
          <a:xfrm>
            <a:off x="0" y="1110952"/>
            <a:ext cx="7391400" cy="2422238"/>
          </a:xfrm>
          <a:prstGeom prst="rect">
            <a:avLst/>
          </a:prstGeom>
          <a:noFill/>
          <a:ln>
            <a:noFill/>
          </a:ln>
        </p:spPr>
        <p:txBody>
          <a:bodyPr spcFirstLastPara="1" wrap="square" lIns="91425" tIns="91425" rIns="91425" bIns="91425" anchor="t" anchorCtr="0">
            <a:noAutofit/>
          </a:bodyPr>
          <a:lstStyle/>
          <a:p>
            <a:pPr marL="457200" marR="0" lvl="0" indent="-304800" algn="just" rtl="0">
              <a:lnSpc>
                <a:spcPct val="115000"/>
              </a:lnSpc>
              <a:spcBef>
                <a:spcPts val="0"/>
              </a:spcBef>
              <a:spcAft>
                <a:spcPts val="0"/>
              </a:spcAft>
              <a:buClr>
                <a:schemeClr val="dk2"/>
              </a:buClr>
              <a:buSzPts val="1200"/>
              <a:buFont typeface="Arial"/>
              <a:buChar char="●"/>
            </a:pPr>
            <a:r>
              <a:rPr lang="es-ES" sz="1400" b="0" i="0" u="none" strike="noStrike" cap="none" dirty="0">
                <a:latin typeface="Josefin Sans" pitchFamily="2" charset="0"/>
                <a:ea typeface="Arial"/>
                <a:cs typeface="Arial"/>
                <a:sym typeface="Arial"/>
              </a:rPr>
              <a:t>200 empresas de la industria Creativa Digital y/o TI del país serán seleccionadas para ser beneficiarias de espacios de mentorías y encadenamiento productivo.  Las empresas beneficiadas recibirán talleres de marketing digital y experiencia de usuario que les permitirá fortalecer sus habilidades comerciales a través de plataformas como Google, YouTube, Instagram y Facebook. Al finalizar el programa las empresas serán certificadas por MinTIC, Fundación </a:t>
            </a:r>
            <a:r>
              <a:rPr lang="es-ES" sz="1400" b="0" i="0" u="none" strike="noStrike" cap="none" dirty="0" err="1">
                <a:latin typeface="Josefin Sans" pitchFamily="2" charset="0"/>
                <a:ea typeface="Arial"/>
                <a:cs typeface="Arial"/>
                <a:sym typeface="Arial"/>
              </a:rPr>
              <a:t>Tecnalia</a:t>
            </a:r>
            <a:r>
              <a:rPr lang="es-ES" sz="1400" b="0" i="0" u="none" strike="noStrike" cap="none" dirty="0">
                <a:latin typeface="Josefin Sans" pitchFamily="2" charset="0"/>
                <a:ea typeface="Arial"/>
                <a:cs typeface="Arial"/>
                <a:sym typeface="Arial"/>
              </a:rPr>
              <a:t> Colombia y el Consorcio EF-</a:t>
            </a:r>
            <a:r>
              <a:rPr lang="es-ES" sz="1400" b="0" i="0" u="none" strike="noStrike" cap="none" dirty="0" err="1">
                <a:latin typeface="Josefin Sans" pitchFamily="2" charset="0"/>
                <a:ea typeface="Arial"/>
                <a:cs typeface="Arial"/>
                <a:sym typeface="Arial"/>
              </a:rPr>
              <a:t>Bictia</a:t>
            </a:r>
            <a:r>
              <a:rPr lang="es-ES" sz="1400" b="0" i="0" u="none" strike="noStrike" cap="none" dirty="0">
                <a:latin typeface="Josefin Sans" pitchFamily="2" charset="0"/>
                <a:ea typeface="Arial"/>
                <a:cs typeface="Arial"/>
                <a:sym typeface="Arial"/>
              </a:rPr>
              <a:t>.</a:t>
            </a:r>
            <a:endParaRPr sz="1400" dirty="0">
              <a:latin typeface="Josefin Sans" pitchFamily="2" charset="0"/>
            </a:endParaRPr>
          </a:p>
        </p:txBody>
      </p:sp>
      <p:sp>
        <p:nvSpPr>
          <p:cNvPr id="1732" name="Google Shape;1732;p112"/>
          <p:cNvSpPr/>
          <p:nvPr/>
        </p:nvSpPr>
        <p:spPr>
          <a:xfrm>
            <a:off x="0" y="4725104"/>
            <a:ext cx="9144000"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https://xfrant0odgy.typeform.com/to/WlejvQqz#origen=xxxxx</a:t>
            </a:r>
            <a:endParaRPr sz="1200" b="1" i="0" u="none" strike="noStrike" cap="none" dirty="0">
              <a:latin typeface="Josefin Sans" pitchFamily="2" charset="0"/>
              <a:ea typeface="Arial"/>
              <a:cs typeface="Arial"/>
              <a:sym typeface="Arial"/>
            </a:endParaRPr>
          </a:p>
        </p:txBody>
      </p:sp>
      <p:pic>
        <p:nvPicPr>
          <p:cNvPr id="1733" name="Google Shape;1733;p112"/>
          <p:cNvPicPr preferRelativeResize="0"/>
          <p:nvPr/>
        </p:nvPicPr>
        <p:blipFill rotWithShape="1">
          <a:blip r:embed="rId3">
            <a:alphaModFix/>
          </a:blip>
          <a:srcRect/>
          <a:stretch/>
        </p:blipFill>
        <p:spPr>
          <a:xfrm>
            <a:off x="2420830" y="3169446"/>
            <a:ext cx="4302339" cy="1429530"/>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738"/>
        <p:cNvGrpSpPr/>
        <p:nvPr/>
      </p:nvGrpSpPr>
      <p:grpSpPr>
        <a:xfrm>
          <a:off x="0" y="0"/>
          <a:ext cx="0" cy="0"/>
          <a:chOff x="0" y="0"/>
          <a:chExt cx="0" cy="0"/>
        </a:xfrm>
      </p:grpSpPr>
      <p:sp>
        <p:nvSpPr>
          <p:cNvPr id="1749" name="Google Shape;1749;p113"/>
          <p:cNvSpPr txBox="1"/>
          <p:nvPr/>
        </p:nvSpPr>
        <p:spPr>
          <a:xfrm>
            <a:off x="0" y="0"/>
            <a:ext cx="9143999" cy="657225"/>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None/>
            </a:pPr>
            <a:r>
              <a:rPr lang="es-ES" sz="3200" b="1" dirty="0" err="1">
                <a:solidFill>
                  <a:srgbClr val="FF6600"/>
                </a:solidFill>
                <a:latin typeface="Josefin Sans" pitchFamily="2" charset="0"/>
                <a:cs typeface="Arial" panose="020B0604020202020204" pitchFamily="34" charset="0"/>
                <a:sym typeface="Arial"/>
              </a:rPr>
              <a:t>CeNube</a:t>
            </a:r>
            <a:r>
              <a:rPr lang="es-ES" sz="3200" b="1" dirty="0">
                <a:solidFill>
                  <a:srgbClr val="FF6600"/>
                </a:solidFill>
                <a:latin typeface="Josefin Sans" pitchFamily="2" charset="0"/>
                <a:cs typeface="Arial" panose="020B0604020202020204" pitchFamily="34" charset="0"/>
                <a:sym typeface="Arial"/>
              </a:rPr>
              <a:t> </a:t>
            </a:r>
            <a:endParaRPr sz="3200" b="1" dirty="0">
              <a:solidFill>
                <a:srgbClr val="FF6600"/>
              </a:solidFill>
              <a:latin typeface="Josefin Sans" pitchFamily="2" charset="0"/>
              <a:cs typeface="Arial" panose="020B0604020202020204" pitchFamily="34" charset="0"/>
            </a:endParaRPr>
          </a:p>
        </p:txBody>
      </p:sp>
      <p:sp>
        <p:nvSpPr>
          <p:cNvPr id="1750" name="Google Shape;1750;p113"/>
          <p:cNvSpPr txBox="1"/>
          <p:nvPr/>
        </p:nvSpPr>
        <p:spPr>
          <a:xfrm>
            <a:off x="526945" y="919139"/>
            <a:ext cx="3791599" cy="2319692"/>
          </a:xfrm>
          <a:prstGeom prst="rect">
            <a:avLst/>
          </a:prstGeom>
          <a:noFill/>
          <a:ln>
            <a:noFill/>
          </a:ln>
        </p:spPr>
        <p:txBody>
          <a:bodyPr spcFirstLastPara="1" wrap="square" lIns="91425" tIns="91425" rIns="91425" bIns="91425" anchor="t" anchorCtr="0">
            <a:noAutofit/>
          </a:bodyPr>
          <a:lstStyle/>
          <a:p>
            <a:pPr marL="457200" marR="0" lvl="0" indent="-304800" algn="just" rtl="0">
              <a:lnSpc>
                <a:spcPct val="115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Programa Nacional de Aceleración dirigido a emprendimientos colombianos de base tecnológica con el fin de promover, fortalecer y apoyar la reactivación económica, y la formalización a través del crecimiento de startups, contribuyendo a la construcción de una Colombia inteligente y conectada. </a:t>
            </a:r>
          </a:p>
          <a:p>
            <a:pPr marL="152400" marR="0" lvl="0" algn="just" rtl="0">
              <a:lnSpc>
                <a:spcPct val="115000"/>
              </a:lnSpc>
              <a:spcBef>
                <a:spcPts val="0"/>
              </a:spcBef>
              <a:spcAft>
                <a:spcPts val="0"/>
              </a:spcAft>
              <a:buClr>
                <a:srgbClr val="000000"/>
              </a:buClr>
              <a:buSzPts val="1200"/>
            </a:pPr>
            <a:endParaRPr lang="es-CO" dirty="0">
              <a:latin typeface="Josefin Sans" pitchFamily="2" charset="0"/>
            </a:endParaRPr>
          </a:p>
          <a:p>
            <a:pPr marL="457200" marR="0" lvl="0" indent="-228600" algn="just" rtl="0">
              <a:lnSpc>
                <a:spcPct val="115000"/>
              </a:lnSpc>
              <a:spcBef>
                <a:spcPts val="0"/>
              </a:spcBef>
              <a:spcAft>
                <a:spcPts val="0"/>
              </a:spcAft>
              <a:buNone/>
            </a:pPr>
            <a:endParaRPr sz="1400" b="0" i="0" u="none" strike="noStrike" cap="none" dirty="0">
              <a:latin typeface="Josefin Sans" pitchFamily="2" charset="0"/>
              <a:ea typeface="Arial"/>
              <a:cs typeface="Arial"/>
              <a:sym typeface="Arial"/>
            </a:endParaRPr>
          </a:p>
          <a:p>
            <a:pPr marL="457200" marR="0" lvl="0" indent="-228600" algn="just" rtl="0">
              <a:lnSpc>
                <a:spcPct val="115000"/>
              </a:lnSpc>
              <a:spcBef>
                <a:spcPts val="0"/>
              </a:spcBef>
              <a:spcAft>
                <a:spcPts val="0"/>
              </a:spcAft>
              <a:buNone/>
            </a:pPr>
            <a:endParaRPr sz="1400" b="0" i="0" u="none" strike="noStrike" cap="none" dirty="0">
              <a:latin typeface="Josefin Sans" pitchFamily="2" charset="0"/>
              <a:ea typeface="Arial"/>
              <a:cs typeface="Arial"/>
              <a:sym typeface="Arial"/>
            </a:endParaRPr>
          </a:p>
        </p:txBody>
      </p:sp>
      <p:sp>
        <p:nvSpPr>
          <p:cNvPr id="1751" name="Google Shape;1751;p113"/>
          <p:cNvSpPr/>
          <p:nvPr/>
        </p:nvSpPr>
        <p:spPr>
          <a:xfrm>
            <a:off x="2" y="4720954"/>
            <a:ext cx="9143998"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https://innpulsacolombia.com/Cenube</a:t>
            </a:r>
            <a:endParaRPr sz="1200" b="1" i="0" u="none" strike="noStrike" cap="none" dirty="0">
              <a:latin typeface="Josefin Sans" pitchFamily="2" charset="0"/>
              <a:ea typeface="Arial"/>
              <a:cs typeface="Arial"/>
              <a:sym typeface="Arial"/>
            </a:endParaRPr>
          </a:p>
        </p:txBody>
      </p:sp>
      <p:pic>
        <p:nvPicPr>
          <p:cNvPr id="1752" name="Google Shape;1752;p113"/>
          <p:cNvPicPr preferRelativeResize="0"/>
          <p:nvPr/>
        </p:nvPicPr>
        <p:blipFill rotWithShape="1">
          <a:blip r:embed="rId3">
            <a:alphaModFix/>
          </a:blip>
          <a:srcRect/>
          <a:stretch/>
        </p:blipFill>
        <p:spPr>
          <a:xfrm>
            <a:off x="5675293" y="1069641"/>
            <a:ext cx="2001166" cy="2000361"/>
          </a:xfrm>
          <a:prstGeom prst="rect">
            <a:avLst/>
          </a:prstGeom>
          <a:noFill/>
          <a:ln>
            <a:noFill/>
          </a:ln>
        </p:spPr>
      </p:pic>
      <p:pic>
        <p:nvPicPr>
          <p:cNvPr id="1753" name="Google Shape;1753;p113"/>
          <p:cNvPicPr preferRelativeResize="0"/>
          <p:nvPr/>
        </p:nvPicPr>
        <p:blipFill rotWithShape="1">
          <a:blip r:embed="rId4">
            <a:alphaModFix/>
          </a:blip>
          <a:srcRect/>
          <a:stretch/>
        </p:blipFill>
        <p:spPr>
          <a:xfrm>
            <a:off x="5619059" y="3486133"/>
            <a:ext cx="2057400" cy="1038225"/>
          </a:xfrm>
          <a:prstGeom prst="rect">
            <a:avLst/>
          </a:prstGeom>
          <a:noFill/>
          <a:ln>
            <a:noFill/>
          </a:ln>
        </p:spPr>
      </p:pic>
      <p:sp>
        <p:nvSpPr>
          <p:cNvPr id="2" name="CuadroTexto 1">
            <a:extLst>
              <a:ext uri="{FF2B5EF4-FFF2-40B4-BE49-F238E27FC236}">
                <a16:creationId xmlns:a16="http://schemas.microsoft.com/office/drawing/2014/main" id="{97A2E815-40AA-47D9-BC8F-9EDB0C5E07EF}"/>
              </a:ext>
            </a:extLst>
          </p:cNvPr>
          <p:cNvSpPr txBox="1"/>
          <p:nvPr/>
        </p:nvSpPr>
        <p:spPr>
          <a:xfrm>
            <a:off x="834873" y="3216834"/>
            <a:ext cx="3908576" cy="1358449"/>
          </a:xfrm>
          <a:prstGeom prst="rect">
            <a:avLst/>
          </a:prstGeom>
          <a:noFill/>
        </p:spPr>
        <p:txBody>
          <a:bodyPr wrap="square" rtlCol="0">
            <a:spAutoFit/>
          </a:bodyPr>
          <a:lstStyle/>
          <a:p>
            <a:pPr marL="152400" marR="0" lvl="0" algn="just" rtl="0">
              <a:lnSpc>
                <a:spcPct val="115000"/>
              </a:lnSpc>
              <a:spcBef>
                <a:spcPts val="0"/>
              </a:spcBef>
              <a:spcAft>
                <a:spcPts val="0"/>
              </a:spcAft>
            </a:pPr>
            <a:r>
              <a:rPr lang="es-ES" sz="1600" b="1" i="0" u="none" strike="noStrike" cap="none" dirty="0">
                <a:latin typeface="Josefin Sans" pitchFamily="2" charset="0"/>
                <a:ea typeface="Arial"/>
                <a:cs typeface="Arial"/>
                <a:sym typeface="Arial"/>
              </a:rPr>
              <a:t>Brinda</a:t>
            </a:r>
            <a:endParaRPr lang="es-ES" sz="1600" dirty="0">
              <a:latin typeface="Josefin Sans" pitchFamily="2" charset="0"/>
            </a:endParaRPr>
          </a:p>
          <a:p>
            <a:pPr marL="152400" marR="0" lvl="0" algn="just" rtl="0">
              <a:lnSpc>
                <a:spcPct val="115000"/>
              </a:lnSpc>
              <a:spcBef>
                <a:spcPts val="0"/>
              </a:spcBef>
              <a:spcAft>
                <a:spcPts val="0"/>
              </a:spcAft>
            </a:pPr>
            <a:r>
              <a:rPr lang="es-ES" sz="1400" b="0" i="0" u="none" strike="noStrike" cap="none" dirty="0">
                <a:latin typeface="Josefin Sans" pitchFamily="2" charset="0"/>
                <a:ea typeface="Arial"/>
                <a:cs typeface="Arial"/>
                <a:sym typeface="Arial"/>
              </a:rPr>
              <a:t>A los emprendimientos una serie de beneficios que a través de una plataforma tecnológica podrán crecer de manera ágil, segura y robusta.</a:t>
            </a:r>
            <a:endParaRPr lang="es-ES" dirty="0">
              <a:latin typeface="Josefin Sans" pitchFamily="2"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757"/>
        <p:cNvGrpSpPr/>
        <p:nvPr/>
      </p:nvGrpSpPr>
      <p:grpSpPr>
        <a:xfrm>
          <a:off x="0" y="0"/>
          <a:ext cx="0" cy="0"/>
          <a:chOff x="0" y="0"/>
          <a:chExt cx="0" cy="0"/>
        </a:xfrm>
      </p:grpSpPr>
      <p:sp>
        <p:nvSpPr>
          <p:cNvPr id="1768" name="Google Shape;1768;p114"/>
          <p:cNvSpPr txBox="1">
            <a:spLocks noGrp="1"/>
          </p:cNvSpPr>
          <p:nvPr>
            <p:ph type="title" idx="4294967295"/>
          </p:nvPr>
        </p:nvSpPr>
        <p:spPr>
          <a:xfrm>
            <a:off x="0" y="85721"/>
            <a:ext cx="9143999" cy="520700"/>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2400"/>
              <a:buNone/>
            </a:pPr>
            <a:r>
              <a:rPr lang="es-ES" sz="3200" b="1" dirty="0">
                <a:solidFill>
                  <a:srgbClr val="FF6600"/>
                </a:solidFill>
                <a:latin typeface="Josefin Sans" pitchFamily="2" charset="0"/>
                <a:ea typeface="+mn-ea"/>
                <a:cs typeface="Arial" panose="020B0604020202020204" pitchFamily="34" charset="0"/>
                <a:sym typeface="Arial"/>
              </a:rPr>
              <a:t>Laboratorio Startup</a:t>
            </a:r>
            <a:endParaRPr sz="3200" b="1" dirty="0">
              <a:solidFill>
                <a:srgbClr val="FF6600"/>
              </a:solidFill>
              <a:latin typeface="Josefin Sans" pitchFamily="2" charset="0"/>
              <a:ea typeface="+mn-ea"/>
              <a:cs typeface="Arial" panose="020B0604020202020204" pitchFamily="34" charset="0"/>
              <a:sym typeface="Arial"/>
            </a:endParaRPr>
          </a:p>
        </p:txBody>
      </p:sp>
      <p:sp>
        <p:nvSpPr>
          <p:cNvPr id="1769" name="Google Shape;1769;p114"/>
          <p:cNvSpPr txBox="1">
            <a:spLocks noGrp="1"/>
          </p:cNvSpPr>
          <p:nvPr>
            <p:ph type="body" idx="4294967295"/>
          </p:nvPr>
        </p:nvSpPr>
        <p:spPr>
          <a:xfrm>
            <a:off x="-11164" y="731953"/>
            <a:ext cx="6864350" cy="3679593"/>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La Convocatoria busca seleccionar 140 emprendimientos digitales de todo el país para acompañarlos en un proceso de madurez empresarial. A través de este acompañamiento a los emprendimientos con producto digital propio profundizarán en el uso de tecnologías de la 4RI y  el fortalecimiento de sus áreas.</a:t>
            </a:r>
            <a:endParaRPr sz="1400" dirty="0">
              <a:latin typeface="Josefin Sans" pitchFamily="2" charset="0"/>
              <a:ea typeface="Arial"/>
              <a:cs typeface="Arial"/>
              <a:sym typeface="Arial"/>
            </a:endParaRPr>
          </a:p>
          <a:p>
            <a:pPr marL="457200" lvl="0" indent="-228600" algn="just" rtl="0">
              <a:lnSpc>
                <a:spcPct val="115000"/>
              </a:lnSpc>
              <a:spcBef>
                <a:spcPts val="0"/>
              </a:spcBef>
              <a:spcAft>
                <a:spcPts val="0"/>
              </a:spcAft>
              <a:buSzPts val="1200"/>
              <a:buNone/>
            </a:pPr>
            <a:endParaRPr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b="1" dirty="0">
                <a:latin typeface="Josefin Sans" pitchFamily="2" charset="0"/>
                <a:ea typeface="Arial"/>
                <a:cs typeface="Arial"/>
                <a:sym typeface="Arial"/>
              </a:rPr>
              <a:t>¿Cómo acceder?</a:t>
            </a:r>
            <a:endParaRPr sz="1400" b="1" dirty="0">
              <a:latin typeface="Josefin Sans" pitchFamily="2" charset="0"/>
              <a:ea typeface="Arial"/>
              <a:cs typeface="Arial"/>
              <a:sym typeface="Arial"/>
            </a:endParaRPr>
          </a:p>
          <a:p>
            <a:pPr marL="457200" lvl="0" indent="-228600" algn="just" rtl="0">
              <a:lnSpc>
                <a:spcPct val="115000"/>
              </a:lnSpc>
              <a:spcBef>
                <a:spcPts val="0"/>
              </a:spcBef>
              <a:spcAft>
                <a:spcPts val="0"/>
              </a:spcAft>
              <a:buSzPts val="1200"/>
              <a:buNone/>
            </a:pPr>
            <a:endParaRPr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La inscripción es gratuita y los emprendedores digitales que deseen participar de Laboratorio Startup deben diligenciar el formulario que se encuentra a continuación, teniendo en cuenta que debe:</a:t>
            </a:r>
            <a:endParaRPr sz="1400" dirty="0">
              <a:latin typeface="Josefin Sans" pitchFamily="2" charset="0"/>
              <a:ea typeface="Arial"/>
              <a:cs typeface="Arial"/>
              <a:sym typeface="Arial"/>
            </a:endParaRPr>
          </a:p>
          <a:p>
            <a:pPr marL="457200" lvl="0" indent="-228600" algn="just" rtl="0">
              <a:lnSpc>
                <a:spcPct val="115000"/>
              </a:lnSpc>
              <a:spcBef>
                <a:spcPts val="0"/>
              </a:spcBef>
              <a:spcAft>
                <a:spcPts val="0"/>
              </a:spcAft>
              <a:buSzPts val="1200"/>
              <a:buNone/>
            </a:pPr>
            <a:endParaRPr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Diligenciar el formulario en desktop</a:t>
            </a:r>
            <a:endParaRPr sz="1400" dirty="0">
              <a:latin typeface="Josefin Sans" pitchFamily="2" charset="0"/>
              <a:ea typeface="Arial"/>
              <a:cs typeface="Arial"/>
              <a:sym typeface="Arial"/>
            </a:endParaRPr>
          </a:p>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Tener los documentos listos para adjuntar</a:t>
            </a:r>
            <a:endParaRPr sz="1400" dirty="0">
              <a:latin typeface="Josefin Sans" pitchFamily="2" charset="0"/>
              <a:ea typeface="Arial"/>
              <a:cs typeface="Arial"/>
              <a:sym typeface="Arial"/>
            </a:endParaRPr>
          </a:p>
          <a:p>
            <a:pPr marL="457200" lvl="0" indent="-228600" algn="just" rtl="0">
              <a:lnSpc>
                <a:spcPct val="115000"/>
              </a:lnSpc>
              <a:spcBef>
                <a:spcPts val="0"/>
              </a:spcBef>
              <a:spcAft>
                <a:spcPts val="0"/>
              </a:spcAft>
              <a:buSzPts val="1200"/>
              <a:buNone/>
            </a:pPr>
            <a:endParaRPr sz="1100" dirty="0">
              <a:latin typeface="Josefin Sans" pitchFamily="2" charset="0"/>
              <a:ea typeface="Arial"/>
              <a:cs typeface="Arial"/>
              <a:sym typeface="Arial"/>
            </a:endParaRPr>
          </a:p>
        </p:txBody>
      </p:sp>
      <p:sp>
        <p:nvSpPr>
          <p:cNvPr id="1770" name="Google Shape;1770;p114"/>
          <p:cNvSpPr/>
          <p:nvPr/>
        </p:nvSpPr>
        <p:spPr>
          <a:xfrm>
            <a:off x="-11164" y="4697802"/>
            <a:ext cx="9155163"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https://innpulsacolombia.com/apps-co/convocatorias/show/118/o.htm</a:t>
            </a:r>
            <a:endParaRPr sz="1200" b="1" i="0" u="none" strike="noStrike" cap="none" dirty="0">
              <a:latin typeface="Josefin Sans" pitchFamily="2" charset="0"/>
              <a:ea typeface="Arial"/>
              <a:cs typeface="Arial"/>
              <a:sym typeface="Arial"/>
            </a:endParaRPr>
          </a:p>
        </p:txBody>
      </p:sp>
      <p:pic>
        <p:nvPicPr>
          <p:cNvPr id="1771" name="Google Shape;1771;p114"/>
          <p:cNvPicPr preferRelativeResize="0"/>
          <p:nvPr/>
        </p:nvPicPr>
        <p:blipFill rotWithShape="1">
          <a:blip r:embed="rId3">
            <a:alphaModFix/>
          </a:blip>
          <a:srcRect/>
          <a:stretch/>
        </p:blipFill>
        <p:spPr>
          <a:xfrm>
            <a:off x="6853186" y="1755307"/>
            <a:ext cx="1971778" cy="816442"/>
          </a:xfrm>
          <a:prstGeom prst="rect">
            <a:avLst/>
          </a:prstGeom>
          <a:noFill/>
          <a:ln>
            <a:noFill/>
          </a:ln>
        </p:spPr>
      </p:pic>
      <p:pic>
        <p:nvPicPr>
          <p:cNvPr id="1772" name="Google Shape;1772;p114"/>
          <p:cNvPicPr preferRelativeResize="0"/>
          <p:nvPr/>
        </p:nvPicPr>
        <p:blipFill rotWithShape="1">
          <a:blip r:embed="rId4">
            <a:alphaModFix/>
          </a:blip>
          <a:srcRect/>
          <a:stretch/>
        </p:blipFill>
        <p:spPr>
          <a:xfrm>
            <a:off x="4971998" y="4022728"/>
            <a:ext cx="3762375" cy="514350"/>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776"/>
        <p:cNvGrpSpPr/>
        <p:nvPr/>
      </p:nvGrpSpPr>
      <p:grpSpPr>
        <a:xfrm>
          <a:off x="0" y="0"/>
          <a:ext cx="0" cy="0"/>
          <a:chOff x="0" y="0"/>
          <a:chExt cx="0" cy="0"/>
        </a:xfrm>
      </p:grpSpPr>
      <p:sp>
        <p:nvSpPr>
          <p:cNvPr id="1790" name="Google Shape;1790;p115"/>
          <p:cNvSpPr txBox="1">
            <a:spLocks noGrp="1"/>
          </p:cNvSpPr>
          <p:nvPr>
            <p:ph type="title" idx="4294967295"/>
          </p:nvPr>
        </p:nvSpPr>
        <p:spPr>
          <a:xfrm>
            <a:off x="0" y="100765"/>
            <a:ext cx="9144000" cy="572538"/>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2400"/>
              <a:buNone/>
            </a:pPr>
            <a:r>
              <a:rPr lang="es-ES" sz="3200" b="1" dirty="0">
                <a:solidFill>
                  <a:srgbClr val="FF6600"/>
                </a:solidFill>
                <a:latin typeface="Josefin Sans" pitchFamily="2" charset="0"/>
                <a:ea typeface="+mn-ea"/>
                <a:cs typeface="Arial" panose="020B0604020202020204" pitchFamily="34" charset="0"/>
                <a:sym typeface="Arial"/>
              </a:rPr>
              <a:t>Creo en mi </a:t>
            </a:r>
            <a:endParaRPr sz="3200" b="1" dirty="0">
              <a:solidFill>
                <a:srgbClr val="FF6600"/>
              </a:solidFill>
              <a:latin typeface="Josefin Sans" pitchFamily="2" charset="0"/>
              <a:ea typeface="+mn-ea"/>
              <a:cs typeface="Arial" panose="020B0604020202020204" pitchFamily="34" charset="0"/>
              <a:sym typeface="Arial"/>
            </a:endParaRPr>
          </a:p>
        </p:txBody>
      </p:sp>
      <p:sp>
        <p:nvSpPr>
          <p:cNvPr id="1791" name="Google Shape;1791;p115"/>
          <p:cNvSpPr txBox="1">
            <a:spLocks noGrp="1"/>
          </p:cNvSpPr>
          <p:nvPr>
            <p:ph type="body" idx="4294967295"/>
          </p:nvPr>
        </p:nvSpPr>
        <p:spPr>
          <a:xfrm>
            <a:off x="0" y="536779"/>
            <a:ext cx="6188075" cy="2592387"/>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La Alcaldía de Bogotá, en alianza con el Programa de las Naciones Unidas para el Desarrollo (PNUD) y la Agencia de los Estados Unidos para el Desarrollo (USAID) beneficiaran más de 1000 mujeres emprendedoras de la ciudad a través de fortalecimiento empresarial, capacitación y formación, conexiones con el mercado y mecanismos de asociatividad. Algunos de los temas en que las participantes serán entrenadas son habilidades blandas y técnicas, nuevos canales de comercialización, desarrollo empresarial, espacios de relacionamiento, micro franquicias y conexión con el Programa Desarrollo de proveedores PNUD.</a:t>
            </a:r>
            <a:endParaRPr sz="1400" dirty="0">
              <a:latin typeface="Josefin Sans" pitchFamily="2" charset="0"/>
              <a:ea typeface="Arial"/>
              <a:cs typeface="Arial"/>
              <a:sym typeface="Arial"/>
            </a:endParaRPr>
          </a:p>
        </p:txBody>
      </p:sp>
      <p:sp>
        <p:nvSpPr>
          <p:cNvPr id="1792" name="Google Shape;1792;p115"/>
          <p:cNvSpPr/>
          <p:nvPr/>
        </p:nvSpPr>
        <p:spPr>
          <a:xfrm>
            <a:off x="0" y="4606721"/>
            <a:ext cx="9144000" cy="32722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https://docs.google.com/forms/d/e/1FAIpQLScHEEFV8C0ZpwG4lwUpFqt4BRz-fwvP6zs55BKwyTE-NaTUcA/viewform</a:t>
            </a:r>
            <a:endParaRPr sz="1200" b="1" i="0" u="none" strike="noStrike" cap="none" dirty="0">
              <a:latin typeface="Josefin Sans" pitchFamily="2" charset="0"/>
              <a:ea typeface="Arial"/>
              <a:cs typeface="Arial"/>
              <a:sym typeface="Arial"/>
            </a:endParaRPr>
          </a:p>
        </p:txBody>
      </p:sp>
      <p:pic>
        <p:nvPicPr>
          <p:cNvPr id="1793" name="Google Shape;1793;p115"/>
          <p:cNvPicPr preferRelativeResize="0"/>
          <p:nvPr/>
        </p:nvPicPr>
        <p:blipFill rotWithShape="1">
          <a:blip r:embed="rId3">
            <a:alphaModFix/>
          </a:blip>
          <a:srcRect/>
          <a:stretch/>
        </p:blipFill>
        <p:spPr>
          <a:xfrm>
            <a:off x="1797050" y="3160301"/>
            <a:ext cx="5549900" cy="1380538"/>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797"/>
        <p:cNvGrpSpPr/>
        <p:nvPr/>
      </p:nvGrpSpPr>
      <p:grpSpPr>
        <a:xfrm>
          <a:off x="0" y="0"/>
          <a:ext cx="0" cy="0"/>
          <a:chOff x="0" y="0"/>
          <a:chExt cx="0" cy="0"/>
        </a:xfrm>
      </p:grpSpPr>
      <p:cxnSp>
        <p:nvCxnSpPr>
          <p:cNvPr id="1805" name="Google Shape;1805;p116"/>
          <p:cNvCxnSpPr/>
          <p:nvPr/>
        </p:nvCxnSpPr>
        <p:spPr>
          <a:xfrm>
            <a:off x="6733225" y="4394825"/>
            <a:ext cx="0" cy="509700"/>
          </a:xfrm>
          <a:prstGeom prst="straightConnector1">
            <a:avLst/>
          </a:prstGeom>
          <a:noFill/>
          <a:ln w="9525" cap="flat" cmpd="sng">
            <a:solidFill>
              <a:schemeClr val="lt1"/>
            </a:solidFill>
            <a:prstDash val="solid"/>
            <a:round/>
            <a:headEnd type="none" w="sm" len="sm"/>
            <a:tailEnd type="none" w="sm" len="sm"/>
          </a:ln>
        </p:spPr>
      </p:cxnSp>
      <p:sp>
        <p:nvSpPr>
          <p:cNvPr id="1809" name="Google Shape;1809;p116"/>
          <p:cNvSpPr txBox="1"/>
          <p:nvPr/>
        </p:nvSpPr>
        <p:spPr>
          <a:xfrm>
            <a:off x="0" y="74433"/>
            <a:ext cx="9144000" cy="529503"/>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chemeClr val="dk1"/>
              </a:buClr>
              <a:buSzPts val="2400"/>
              <a:buFont typeface="Arial"/>
              <a:buNone/>
            </a:pPr>
            <a:r>
              <a:rPr lang="es-ES" sz="3200" b="1" dirty="0">
                <a:solidFill>
                  <a:srgbClr val="FF6600"/>
                </a:solidFill>
                <a:latin typeface="Josefin Sans" pitchFamily="2" charset="0"/>
                <a:cs typeface="Arial" panose="020B0604020202020204" pitchFamily="34" charset="0"/>
                <a:sym typeface="Arial"/>
              </a:rPr>
              <a:t>Capitulo Moda </a:t>
            </a:r>
            <a:endParaRPr sz="3200" b="1" dirty="0">
              <a:solidFill>
                <a:srgbClr val="FF6600"/>
              </a:solidFill>
              <a:latin typeface="Josefin Sans" pitchFamily="2" charset="0"/>
              <a:cs typeface="Arial" panose="020B0604020202020204" pitchFamily="34" charset="0"/>
            </a:endParaRPr>
          </a:p>
        </p:txBody>
      </p:sp>
      <p:sp>
        <p:nvSpPr>
          <p:cNvPr id="1810" name="Google Shape;1810;p116"/>
          <p:cNvSpPr txBox="1"/>
          <p:nvPr/>
        </p:nvSpPr>
        <p:spPr>
          <a:xfrm>
            <a:off x="0" y="546346"/>
            <a:ext cx="8258173" cy="3280245"/>
          </a:xfrm>
          <a:prstGeom prst="rect">
            <a:avLst/>
          </a:prstGeom>
          <a:noFill/>
          <a:ln>
            <a:noFill/>
          </a:ln>
        </p:spPr>
        <p:txBody>
          <a:bodyPr spcFirstLastPara="1" wrap="square" lIns="91425" tIns="91425" rIns="91425" bIns="91425" anchor="t" anchorCtr="0">
            <a:noAutofit/>
          </a:bodyPr>
          <a:lstStyle/>
          <a:p>
            <a:pPr marL="152400" marR="0" lvl="0" indent="0" algn="just" rtl="0">
              <a:lnSpc>
                <a:spcPct val="115000"/>
              </a:lnSpc>
              <a:spcBef>
                <a:spcPts val="0"/>
              </a:spcBef>
              <a:spcAft>
                <a:spcPts val="0"/>
              </a:spcAft>
              <a:buClr>
                <a:schemeClr val="dk2"/>
              </a:buClr>
              <a:buSzPts val="1200"/>
              <a:buFont typeface="Arial"/>
              <a:buNone/>
            </a:pPr>
            <a:r>
              <a:rPr lang="es-ES" sz="1100" b="0" i="0" u="none" strike="noStrike" cap="none" dirty="0">
                <a:latin typeface="Josefin Sans" pitchFamily="2" charset="0"/>
                <a:ea typeface="Arial"/>
                <a:cs typeface="Arial"/>
                <a:sym typeface="Arial"/>
              </a:rPr>
              <a:t>- </a:t>
            </a:r>
            <a:r>
              <a:rPr lang="es-ES" sz="1400" b="0" i="0" u="none" strike="noStrike" cap="none" dirty="0">
                <a:latin typeface="Josefin Sans" pitchFamily="2" charset="0"/>
                <a:ea typeface="Arial"/>
                <a:cs typeface="Arial"/>
                <a:sym typeface="Arial"/>
              </a:rPr>
              <a:t>Esta convocatoria liderada por Colombia Productiva en conjunto con el Ministerio de comercio, Industria y turismo y Bancóldex, lanzan el programa Capitulo Moda el cual  brindará acompañamiento especializado a MiPymes del Sistema Moda (textiles, confecciones, cuero, calzado, marroquinería, joyería y bisutería) para que mejoren su productividad, se preparen para ser mejores proveedoras y se inserten en cadenas locales y globales de valor. Para hacer parte de una de las 300 MiPymes beneficiadas se deben cumplir los siguientes requisitos:</a:t>
            </a:r>
            <a:endParaRPr sz="1400" dirty="0">
              <a:latin typeface="Josefin Sans" pitchFamily="2" charset="0"/>
            </a:endParaRPr>
          </a:p>
          <a:p>
            <a:pPr marL="152400" marR="0" lvl="0" indent="0" algn="just" rtl="0">
              <a:lnSpc>
                <a:spcPct val="115000"/>
              </a:lnSpc>
              <a:spcBef>
                <a:spcPts val="0"/>
              </a:spcBef>
              <a:spcAft>
                <a:spcPts val="0"/>
              </a:spcAft>
              <a:buClr>
                <a:schemeClr val="dk2"/>
              </a:buClr>
              <a:buSzPts val="1200"/>
              <a:buFont typeface="Arial"/>
              <a:buNone/>
            </a:pPr>
            <a:r>
              <a:rPr lang="es-ES" sz="1400" b="0" i="0" u="none" strike="noStrike" cap="none" dirty="0">
                <a:latin typeface="Josefin Sans" pitchFamily="2" charset="0"/>
                <a:ea typeface="Arial"/>
                <a:cs typeface="Arial"/>
                <a:sym typeface="Arial"/>
              </a:rPr>
              <a:t>- 1.Tener al menos dos (2) años de constitución. </a:t>
            </a:r>
            <a:endParaRPr sz="1400" dirty="0">
              <a:latin typeface="Josefin Sans" pitchFamily="2" charset="0"/>
            </a:endParaRPr>
          </a:p>
          <a:p>
            <a:pPr marL="152400" marR="0" lvl="0" indent="0" algn="just" rtl="0">
              <a:lnSpc>
                <a:spcPct val="115000"/>
              </a:lnSpc>
              <a:spcBef>
                <a:spcPts val="0"/>
              </a:spcBef>
              <a:spcAft>
                <a:spcPts val="0"/>
              </a:spcAft>
              <a:buClr>
                <a:schemeClr val="dk2"/>
              </a:buClr>
              <a:buSzPts val="1200"/>
              <a:buFont typeface="Arial"/>
              <a:buNone/>
            </a:pPr>
            <a:r>
              <a:rPr lang="es-ES" sz="1400" b="0" i="0" u="none" strike="noStrike" cap="none" dirty="0">
                <a:latin typeface="Josefin Sans" pitchFamily="2" charset="0"/>
                <a:ea typeface="Arial"/>
                <a:cs typeface="Arial"/>
                <a:sym typeface="Arial"/>
              </a:rPr>
              <a:t>- 2.Tener registro mercantil actualizado. </a:t>
            </a:r>
            <a:endParaRPr sz="1400" dirty="0">
              <a:latin typeface="Josefin Sans" pitchFamily="2" charset="0"/>
            </a:endParaRPr>
          </a:p>
          <a:p>
            <a:pPr marL="152400" marR="0" lvl="0" indent="0" algn="just" rtl="0">
              <a:lnSpc>
                <a:spcPct val="115000"/>
              </a:lnSpc>
              <a:spcBef>
                <a:spcPts val="0"/>
              </a:spcBef>
              <a:spcAft>
                <a:spcPts val="0"/>
              </a:spcAft>
              <a:buClr>
                <a:schemeClr val="dk2"/>
              </a:buClr>
              <a:buSzPts val="1200"/>
              <a:buFont typeface="Arial"/>
              <a:buNone/>
            </a:pPr>
            <a:r>
              <a:rPr lang="es-ES" sz="1400" b="0" i="0" u="none" strike="noStrike" cap="none" dirty="0">
                <a:latin typeface="Josefin Sans" pitchFamily="2" charset="0"/>
                <a:ea typeface="Arial"/>
                <a:cs typeface="Arial"/>
                <a:sym typeface="Arial"/>
              </a:rPr>
              <a:t>- 3.Pertenecer a la cadena de valor del sector Sistema Moda (confección, insumos, tejeduría, confecciones, acabados textiles, cuero, calzado, marroquinería, bisutería y/ joyería). </a:t>
            </a:r>
            <a:endParaRPr sz="1400" dirty="0">
              <a:latin typeface="Josefin Sans" pitchFamily="2" charset="0"/>
            </a:endParaRPr>
          </a:p>
          <a:p>
            <a:pPr marL="152400" marR="0" lvl="0" indent="0" algn="just" rtl="0">
              <a:lnSpc>
                <a:spcPct val="115000"/>
              </a:lnSpc>
              <a:spcBef>
                <a:spcPts val="0"/>
              </a:spcBef>
              <a:spcAft>
                <a:spcPts val="0"/>
              </a:spcAft>
              <a:buClr>
                <a:schemeClr val="dk2"/>
              </a:buClr>
              <a:buSzPts val="1200"/>
              <a:buFont typeface="Arial"/>
              <a:buNone/>
            </a:pPr>
            <a:r>
              <a:rPr lang="es-ES" sz="1400" b="0" i="0" u="none" strike="noStrike" cap="none" dirty="0">
                <a:latin typeface="Josefin Sans" pitchFamily="2" charset="0"/>
                <a:ea typeface="Arial"/>
                <a:cs typeface="Arial"/>
                <a:sym typeface="Arial"/>
              </a:rPr>
              <a:t>- 4.Estar registrada previamente en www.compralonuestro.co.</a:t>
            </a:r>
            <a:endParaRPr sz="1400" dirty="0">
              <a:latin typeface="Josefin Sans" pitchFamily="2" charset="0"/>
            </a:endParaRPr>
          </a:p>
        </p:txBody>
      </p:sp>
      <p:sp>
        <p:nvSpPr>
          <p:cNvPr id="1811" name="Google Shape;1811;p116"/>
          <p:cNvSpPr/>
          <p:nvPr/>
        </p:nvSpPr>
        <p:spPr>
          <a:xfrm>
            <a:off x="0" y="4681835"/>
            <a:ext cx="9143999" cy="46166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https://www.colombiaproductiva.com/ptp-servicios/ptp-convocatorias/para-empresas/alianzas-para-la-reactivacion-moda</a:t>
            </a:r>
            <a:endParaRPr sz="1200" b="1" i="0" u="none" strike="noStrike" cap="none" dirty="0">
              <a:latin typeface="Josefin Sans" pitchFamily="2" charset="0"/>
              <a:ea typeface="Arial"/>
              <a:cs typeface="Arial"/>
              <a:sym typeface="Arial"/>
            </a:endParaRPr>
          </a:p>
        </p:txBody>
      </p:sp>
      <p:pic>
        <p:nvPicPr>
          <p:cNvPr id="1812" name="Google Shape;1812;p116"/>
          <p:cNvPicPr preferRelativeResize="0"/>
          <p:nvPr/>
        </p:nvPicPr>
        <p:blipFill rotWithShape="1">
          <a:blip r:embed="rId3">
            <a:alphaModFix/>
          </a:blip>
          <a:srcRect/>
          <a:stretch/>
        </p:blipFill>
        <p:spPr>
          <a:xfrm>
            <a:off x="345107" y="3527722"/>
            <a:ext cx="2657474" cy="770782"/>
          </a:xfrm>
          <a:prstGeom prst="rect">
            <a:avLst/>
          </a:prstGeom>
          <a:noFill/>
          <a:ln>
            <a:noFill/>
          </a:ln>
        </p:spPr>
      </p:pic>
      <p:pic>
        <p:nvPicPr>
          <p:cNvPr id="1813" name="Google Shape;1813;p116"/>
          <p:cNvPicPr preferRelativeResize="0"/>
          <p:nvPr/>
        </p:nvPicPr>
        <p:blipFill rotWithShape="1">
          <a:blip r:embed="rId4">
            <a:alphaModFix/>
          </a:blip>
          <a:srcRect/>
          <a:stretch/>
        </p:blipFill>
        <p:spPr>
          <a:xfrm>
            <a:off x="3335957" y="3527722"/>
            <a:ext cx="5462936" cy="770782"/>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817"/>
        <p:cNvGrpSpPr/>
        <p:nvPr/>
      </p:nvGrpSpPr>
      <p:grpSpPr>
        <a:xfrm>
          <a:off x="0" y="0"/>
          <a:ext cx="0" cy="0"/>
          <a:chOff x="0" y="0"/>
          <a:chExt cx="0" cy="0"/>
        </a:xfrm>
      </p:grpSpPr>
      <p:sp>
        <p:nvSpPr>
          <p:cNvPr id="1823" name="Google Shape;1823;p117"/>
          <p:cNvSpPr txBox="1">
            <a:spLocks noGrp="1"/>
          </p:cNvSpPr>
          <p:nvPr>
            <p:ph type="title" idx="4294967295"/>
          </p:nvPr>
        </p:nvSpPr>
        <p:spPr>
          <a:xfrm>
            <a:off x="0" y="114526"/>
            <a:ext cx="9143999" cy="453302"/>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2400"/>
              <a:buNone/>
            </a:pPr>
            <a:r>
              <a:rPr lang="es-ES" sz="2400" b="1" dirty="0">
                <a:solidFill>
                  <a:srgbClr val="FF6600"/>
                </a:solidFill>
                <a:latin typeface="Josefin Sans" pitchFamily="2" charset="0"/>
                <a:ea typeface="+mn-ea"/>
                <a:cs typeface="Arial" panose="020B0604020202020204" pitchFamily="34" charset="0"/>
                <a:sym typeface="Arial"/>
              </a:rPr>
              <a:t>Reactivación Comercial para Micronegocios</a:t>
            </a:r>
            <a:endParaRPr sz="2400" b="1" dirty="0">
              <a:solidFill>
                <a:srgbClr val="FF6600"/>
              </a:solidFill>
              <a:latin typeface="Josefin Sans" pitchFamily="2" charset="0"/>
              <a:ea typeface="+mn-ea"/>
              <a:cs typeface="Arial" panose="020B0604020202020204" pitchFamily="34" charset="0"/>
              <a:sym typeface="Arial"/>
            </a:endParaRPr>
          </a:p>
        </p:txBody>
      </p:sp>
      <p:sp>
        <p:nvSpPr>
          <p:cNvPr id="1824" name="Google Shape;1824;p117"/>
          <p:cNvSpPr txBox="1">
            <a:spLocks noGrp="1"/>
          </p:cNvSpPr>
          <p:nvPr>
            <p:ph type="body" idx="4294967295"/>
          </p:nvPr>
        </p:nvSpPr>
        <p:spPr>
          <a:xfrm>
            <a:off x="0" y="424902"/>
            <a:ext cx="8181975" cy="4023273"/>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Desde el SENA hacemos extensiva la invitación a participar del programa de Reactivación Comercial creado por el Ministerio de Comercio, Colombia productiva y la Promotora de Comercio Social, dirigido a Micronegocios de todo el país con el objetivo de brindarles herramientas para ayudarlos en su proceso de reactivación económica segura. Este programa de Fortalecimiento les permitirá desarrollar habilidades financieras y gerenciales, para mejorar sus niveles de productividad y competitividad, acompañándolos también en los procesos comerciales de apertura de nuevos clientes y canales, para el incremento de sus ventas. Los micronegocios que resulten beneficiados con esta convocatoria accederán a cursos de mercadeo y diagnósticos especializados para mejorar en productividad y digitalización, aprenderán a realizar estrategias comerciales y tendrán la oportunidad de ofertar sus productos y servicios para que sean vendidos en almacenes como Alkosto, Éxito, Carulla, </a:t>
            </a:r>
            <a:r>
              <a:rPr lang="es-ES" sz="1400" dirty="0" err="1">
                <a:latin typeface="Josefin Sans" pitchFamily="2" charset="0"/>
                <a:ea typeface="Arial"/>
                <a:cs typeface="Arial"/>
                <a:sym typeface="Arial"/>
              </a:rPr>
              <a:t>Surtimax</a:t>
            </a:r>
            <a:r>
              <a:rPr lang="es-ES" sz="1400" dirty="0">
                <a:latin typeface="Josefin Sans" pitchFamily="2" charset="0"/>
                <a:ea typeface="Arial"/>
                <a:cs typeface="Arial"/>
                <a:sym typeface="Arial"/>
              </a:rPr>
              <a:t>, Homecenter, </a:t>
            </a:r>
            <a:r>
              <a:rPr lang="es-ES" sz="1400" dirty="0" err="1">
                <a:latin typeface="Josefin Sans" pitchFamily="2" charset="0"/>
                <a:ea typeface="Arial"/>
                <a:cs typeface="Arial"/>
                <a:sym typeface="Arial"/>
              </a:rPr>
              <a:t>Merka</a:t>
            </a:r>
            <a:r>
              <a:rPr lang="es-ES" sz="1400" dirty="0">
                <a:latin typeface="Josefin Sans" pitchFamily="2" charset="0"/>
                <a:ea typeface="Arial"/>
                <a:cs typeface="Arial"/>
                <a:sym typeface="Arial"/>
              </a:rPr>
              <a:t> Orgánico, Isa, Cueros Vélez, Makro, </a:t>
            </a:r>
            <a:r>
              <a:rPr lang="es-ES" sz="1400" dirty="0" err="1">
                <a:latin typeface="Josefin Sans" pitchFamily="2" charset="0"/>
                <a:ea typeface="Arial"/>
                <a:cs typeface="Arial"/>
                <a:sym typeface="Arial"/>
              </a:rPr>
              <a:t>Flamingo</a:t>
            </a:r>
            <a:r>
              <a:rPr lang="es-ES" sz="1400" dirty="0">
                <a:latin typeface="Josefin Sans" pitchFamily="2" charset="0"/>
                <a:ea typeface="Arial"/>
                <a:cs typeface="Arial"/>
                <a:sym typeface="Arial"/>
              </a:rPr>
              <a:t>, Los Tres Elefantes, </a:t>
            </a:r>
            <a:r>
              <a:rPr lang="es-ES" sz="1400" dirty="0" err="1">
                <a:latin typeface="Josefin Sans" pitchFamily="2" charset="0"/>
                <a:ea typeface="Arial"/>
                <a:cs typeface="Arial"/>
                <a:sym typeface="Arial"/>
              </a:rPr>
              <a:t>Sentry</a:t>
            </a:r>
            <a:r>
              <a:rPr lang="es-ES" sz="1400" dirty="0">
                <a:latin typeface="Josefin Sans" pitchFamily="2" charset="0"/>
                <a:ea typeface="Arial"/>
                <a:cs typeface="Arial"/>
                <a:sym typeface="Arial"/>
              </a:rPr>
              <a:t> y Jumbo, entre otros. A esta convocatoria podrán postularse micronegocios que hayan completado al menos un año en funcionamiento, con uno o varios productos o servicios puestos en el mercado, que tengan máximo nueve personas ocupadas y que desarrollen una actividad productiva de bienes o servicios.</a:t>
            </a:r>
            <a:endParaRPr sz="1400" dirty="0">
              <a:latin typeface="Josefin Sans" pitchFamily="2" charset="0"/>
              <a:ea typeface="Arial"/>
              <a:cs typeface="Arial"/>
              <a:sym typeface="Arial"/>
            </a:endParaRPr>
          </a:p>
        </p:txBody>
      </p:sp>
      <p:sp>
        <p:nvSpPr>
          <p:cNvPr id="1825" name="Google Shape;1825;p117"/>
          <p:cNvSpPr/>
          <p:nvPr/>
        </p:nvSpPr>
        <p:spPr>
          <a:xfrm>
            <a:off x="-1" y="4697096"/>
            <a:ext cx="9143999"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https://compralonuestro.co/micronegocios</a:t>
            </a:r>
            <a:endParaRPr sz="1200" b="1" i="0" u="none" strike="noStrike" cap="none" dirty="0">
              <a:latin typeface="Josefin Sans" pitchFamily="2" charset="0"/>
              <a:ea typeface="Arial"/>
              <a:cs typeface="Arial"/>
              <a:sym typeface="Arial"/>
            </a:endParaRPr>
          </a:p>
        </p:txBody>
      </p:sp>
      <p:pic>
        <p:nvPicPr>
          <p:cNvPr id="1826" name="Google Shape;1826;p117"/>
          <p:cNvPicPr preferRelativeResize="0"/>
          <p:nvPr/>
        </p:nvPicPr>
        <p:blipFill rotWithShape="1">
          <a:blip r:embed="rId3">
            <a:alphaModFix/>
          </a:blip>
          <a:srcRect/>
          <a:stretch/>
        </p:blipFill>
        <p:spPr>
          <a:xfrm>
            <a:off x="7338868" y="4238452"/>
            <a:ext cx="1686213" cy="79052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64" name="Google Shape;264;p35"/>
          <p:cNvPicPr preferRelativeResize="0"/>
          <p:nvPr/>
        </p:nvPicPr>
        <p:blipFill rotWithShape="1">
          <a:blip r:embed="rId3">
            <a:alphaModFix/>
          </a:blip>
          <a:srcRect/>
          <a:stretch/>
        </p:blipFill>
        <p:spPr>
          <a:xfrm>
            <a:off x="1726880" y="385775"/>
            <a:ext cx="5690239" cy="4027252"/>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836"/>
        <p:cNvGrpSpPr/>
        <p:nvPr/>
      </p:nvGrpSpPr>
      <p:grpSpPr>
        <a:xfrm>
          <a:off x="0" y="0"/>
          <a:ext cx="0" cy="0"/>
          <a:chOff x="0" y="0"/>
          <a:chExt cx="0" cy="0"/>
        </a:xfrm>
      </p:grpSpPr>
      <p:sp>
        <p:nvSpPr>
          <p:cNvPr id="1846" name="Google Shape;1846;p118"/>
          <p:cNvSpPr txBox="1">
            <a:spLocks noGrp="1"/>
          </p:cNvSpPr>
          <p:nvPr>
            <p:ph type="title" idx="4294967295"/>
          </p:nvPr>
        </p:nvSpPr>
        <p:spPr>
          <a:xfrm>
            <a:off x="0" y="63399"/>
            <a:ext cx="9144000" cy="523875"/>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2400"/>
              <a:buNone/>
            </a:pPr>
            <a:r>
              <a:rPr lang="es-ES" sz="2400" b="1" dirty="0">
                <a:solidFill>
                  <a:srgbClr val="FF6600"/>
                </a:solidFill>
                <a:latin typeface="Josefin Sans" pitchFamily="2" charset="0"/>
                <a:ea typeface="+mn-ea"/>
                <a:cs typeface="Arial" panose="020B0604020202020204" pitchFamily="34" charset="0"/>
                <a:sym typeface="Arial"/>
              </a:rPr>
              <a:t>Fábricas de Internacionalización </a:t>
            </a:r>
            <a:endParaRPr sz="2400" b="1" dirty="0">
              <a:solidFill>
                <a:srgbClr val="FF6600"/>
              </a:solidFill>
              <a:latin typeface="Josefin Sans" pitchFamily="2" charset="0"/>
              <a:ea typeface="+mn-ea"/>
              <a:cs typeface="Arial" panose="020B0604020202020204" pitchFamily="34" charset="0"/>
              <a:sym typeface="Arial"/>
            </a:endParaRPr>
          </a:p>
        </p:txBody>
      </p:sp>
      <p:sp>
        <p:nvSpPr>
          <p:cNvPr id="1847" name="Google Shape;1847;p118"/>
          <p:cNvSpPr txBox="1">
            <a:spLocks noGrp="1"/>
          </p:cNvSpPr>
          <p:nvPr>
            <p:ph type="body" idx="4294967295"/>
          </p:nvPr>
        </p:nvSpPr>
        <p:spPr>
          <a:xfrm>
            <a:off x="0" y="676254"/>
            <a:ext cx="7784296" cy="2368634"/>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Esta convocatoria está dirigida a micro, pequeñas y medianas empresas que hagan parte de los sectores económicos de Agro alimentos, Metalmecánica y otras industrias, Químicos y ciencias de la vida, sistema moda, productoras o comercializadoras de bienes con potencial exportador para lograr internacionalizar su oferta y que sus productos sean utilizados o consumidos para satisfacer una necesidad. Fábricas de internacionalización es el programa que hace parte de la política de Colombia Exporta del Ministerio de Comercio, Industria y Turismo, que tiene como objetivo fomentar la cultura exportadora, ampliar el tejido empresarial exportador e incrementar las ventas extranjeras no minerales del país. </a:t>
            </a:r>
            <a:endParaRPr sz="1400" dirty="0">
              <a:latin typeface="Josefin Sans" pitchFamily="2" charset="0"/>
              <a:ea typeface="Arial"/>
              <a:cs typeface="Arial"/>
              <a:sym typeface="Arial"/>
            </a:endParaRPr>
          </a:p>
        </p:txBody>
      </p:sp>
      <p:sp>
        <p:nvSpPr>
          <p:cNvPr id="1848" name="Google Shape;1848;p118"/>
          <p:cNvSpPr/>
          <p:nvPr/>
        </p:nvSpPr>
        <p:spPr>
          <a:xfrm>
            <a:off x="66675" y="4769491"/>
            <a:ext cx="9077325"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https://fabricas.colombiatrade.com.co/ </a:t>
            </a:r>
            <a:endParaRPr sz="1200" b="1" i="0" u="none" strike="noStrike" cap="none" dirty="0">
              <a:latin typeface="Josefin Sans" pitchFamily="2" charset="0"/>
              <a:ea typeface="Arial"/>
              <a:cs typeface="Arial"/>
              <a:sym typeface="Arial"/>
            </a:endParaRPr>
          </a:p>
        </p:txBody>
      </p:sp>
      <p:pic>
        <p:nvPicPr>
          <p:cNvPr id="1849" name="Google Shape;1849;p118"/>
          <p:cNvPicPr preferRelativeResize="0"/>
          <p:nvPr/>
        </p:nvPicPr>
        <p:blipFill rotWithShape="1">
          <a:blip r:embed="rId3">
            <a:alphaModFix/>
          </a:blip>
          <a:srcRect/>
          <a:stretch/>
        </p:blipFill>
        <p:spPr>
          <a:xfrm>
            <a:off x="3403444" y="2744049"/>
            <a:ext cx="3379351" cy="909874"/>
          </a:xfrm>
          <a:prstGeom prst="rect">
            <a:avLst/>
          </a:prstGeom>
          <a:noFill/>
          <a:ln>
            <a:noFill/>
          </a:ln>
        </p:spPr>
      </p:pic>
      <p:pic>
        <p:nvPicPr>
          <p:cNvPr id="1852" name="Google Shape;1852;p118"/>
          <p:cNvPicPr preferRelativeResize="0"/>
          <p:nvPr/>
        </p:nvPicPr>
        <p:blipFill rotWithShape="1">
          <a:blip r:embed="rId4">
            <a:alphaModFix/>
          </a:blip>
          <a:srcRect/>
          <a:stretch/>
        </p:blipFill>
        <p:spPr>
          <a:xfrm>
            <a:off x="6991287" y="3743326"/>
            <a:ext cx="1400175" cy="1012927"/>
          </a:xfrm>
          <a:prstGeom prst="rect">
            <a:avLst/>
          </a:prstGeom>
          <a:noFill/>
          <a:ln>
            <a:noFill/>
          </a:ln>
        </p:spPr>
      </p:pic>
      <p:pic>
        <p:nvPicPr>
          <p:cNvPr id="11" name="Google Shape;1850;p118">
            <a:extLst>
              <a:ext uri="{FF2B5EF4-FFF2-40B4-BE49-F238E27FC236}">
                <a16:creationId xmlns:a16="http://schemas.microsoft.com/office/drawing/2014/main" id="{046614A8-0EE0-473E-B35A-3062AC257A2E}"/>
              </a:ext>
            </a:extLst>
          </p:cNvPr>
          <p:cNvPicPr preferRelativeResize="0"/>
          <p:nvPr/>
        </p:nvPicPr>
        <p:blipFill rotWithShape="1">
          <a:blip r:embed="rId5">
            <a:alphaModFix/>
          </a:blip>
          <a:srcRect/>
          <a:stretch/>
        </p:blipFill>
        <p:spPr>
          <a:xfrm>
            <a:off x="314325" y="3743326"/>
            <a:ext cx="1400175" cy="1026166"/>
          </a:xfrm>
          <a:prstGeom prst="rect">
            <a:avLst/>
          </a:prstGeom>
          <a:noFill/>
          <a:ln>
            <a:noFill/>
          </a:ln>
        </p:spPr>
      </p:pic>
      <p:pic>
        <p:nvPicPr>
          <p:cNvPr id="12" name="Google Shape;1851;p118">
            <a:extLst>
              <a:ext uri="{FF2B5EF4-FFF2-40B4-BE49-F238E27FC236}">
                <a16:creationId xmlns:a16="http://schemas.microsoft.com/office/drawing/2014/main" id="{6B80BA5E-CF20-4178-894F-5D3EEFD84738}"/>
              </a:ext>
            </a:extLst>
          </p:cNvPr>
          <p:cNvPicPr preferRelativeResize="0"/>
          <p:nvPr/>
        </p:nvPicPr>
        <p:blipFill rotWithShape="1">
          <a:blip r:embed="rId6">
            <a:alphaModFix/>
          </a:blip>
          <a:srcRect/>
          <a:stretch/>
        </p:blipFill>
        <p:spPr>
          <a:xfrm>
            <a:off x="3867150" y="3743326"/>
            <a:ext cx="1185115" cy="1012927"/>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857"/>
        <p:cNvGrpSpPr/>
        <p:nvPr/>
      </p:nvGrpSpPr>
      <p:grpSpPr>
        <a:xfrm>
          <a:off x="0" y="0"/>
          <a:ext cx="0" cy="0"/>
          <a:chOff x="0" y="0"/>
          <a:chExt cx="0" cy="0"/>
        </a:xfrm>
      </p:grpSpPr>
      <p:sp>
        <p:nvSpPr>
          <p:cNvPr id="1868" name="Google Shape;1868;p119"/>
          <p:cNvSpPr txBox="1"/>
          <p:nvPr/>
        </p:nvSpPr>
        <p:spPr>
          <a:xfrm>
            <a:off x="1" y="120396"/>
            <a:ext cx="9143999" cy="506159"/>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None/>
            </a:pPr>
            <a:r>
              <a:rPr lang="es-ES" sz="2800" b="1" dirty="0">
                <a:solidFill>
                  <a:srgbClr val="FF6600"/>
                </a:solidFill>
                <a:latin typeface="Josefin Sans" pitchFamily="2" charset="0"/>
                <a:cs typeface="Arial" panose="020B0604020202020204" pitchFamily="34" charset="0"/>
                <a:sym typeface="Arial"/>
              </a:rPr>
              <a:t>Alianzas para la reactivación </a:t>
            </a:r>
            <a:endParaRPr sz="2800" b="1" dirty="0">
              <a:solidFill>
                <a:srgbClr val="FF6600"/>
              </a:solidFill>
              <a:latin typeface="Josefin Sans" pitchFamily="2" charset="0"/>
              <a:cs typeface="Arial" panose="020B0604020202020204" pitchFamily="34" charset="0"/>
            </a:endParaRPr>
          </a:p>
        </p:txBody>
      </p:sp>
      <p:sp>
        <p:nvSpPr>
          <p:cNvPr id="1869" name="Google Shape;1869;p119"/>
          <p:cNvSpPr txBox="1"/>
          <p:nvPr/>
        </p:nvSpPr>
        <p:spPr>
          <a:xfrm>
            <a:off x="0" y="626555"/>
            <a:ext cx="5257800" cy="3707320"/>
          </a:xfrm>
          <a:prstGeom prst="rect">
            <a:avLst/>
          </a:prstGeom>
          <a:noFill/>
          <a:ln>
            <a:noFill/>
          </a:ln>
        </p:spPr>
        <p:txBody>
          <a:bodyPr spcFirstLastPara="1" wrap="square" lIns="91425" tIns="91425" rIns="91425" bIns="91425" anchor="t" anchorCtr="0">
            <a:noAutofit/>
          </a:bodyPr>
          <a:lstStyle/>
          <a:p>
            <a:pPr marL="457200" marR="0" lvl="0" indent="-304800" algn="just" rtl="0">
              <a:lnSpc>
                <a:spcPct val="115000"/>
              </a:lnSpc>
              <a:spcBef>
                <a:spcPts val="0"/>
              </a:spcBef>
              <a:spcAft>
                <a:spcPts val="0"/>
              </a:spcAft>
              <a:buClr>
                <a:srgbClr val="000000"/>
              </a:buClr>
              <a:buSzPts val="1200"/>
              <a:buFont typeface="Arial"/>
              <a:buChar char="●"/>
            </a:pPr>
            <a:r>
              <a:rPr lang="es-ES" sz="1400" b="0" i="0" u="none" strike="noStrike" cap="none" dirty="0">
                <a:latin typeface="Josefin Sans" pitchFamily="2" charset="0"/>
                <a:ea typeface="Arial"/>
                <a:cs typeface="Arial"/>
                <a:sym typeface="Arial"/>
              </a:rPr>
              <a:t>Alianzas para la Reactivación es un programa del Ministerio de Comercio, Industria y Turismo, Colombia Productiva y Bancóldex, con recursos de cooperación del Fondo Abu Dabi para el Desarrollo por USD 10 millones, con el que más de 2.500 MiPymes de los sectores estratégicos, turismo, Químicos, aeroespacial, alimentos procesados, </a:t>
            </a:r>
            <a:r>
              <a:rPr lang="es-ES" sz="1400" b="0" i="0" u="none" strike="noStrike" cap="none" dirty="0" err="1">
                <a:latin typeface="Josefin Sans" pitchFamily="2" charset="0"/>
                <a:ea typeface="Arial"/>
                <a:cs typeface="Arial"/>
                <a:sym typeface="Arial"/>
              </a:rPr>
              <a:t>fitoterapeuticos</a:t>
            </a:r>
            <a:r>
              <a:rPr lang="es-ES" sz="1400" b="0" i="0" u="none" strike="noStrike" cap="none" dirty="0">
                <a:latin typeface="Josefin Sans" pitchFamily="2" charset="0"/>
                <a:ea typeface="Arial"/>
                <a:cs typeface="Arial"/>
                <a:sym typeface="Arial"/>
              </a:rPr>
              <a:t>, y suplementos dietarios, BPO, software comercio electrónico, construcción, plásticos y automotor, recibirán asistencia técnica y financiación para mejorar su proveeduría, alistarse para hacer negocios con empresas ancla nacionales e internacionales y ganar mayor participación frente a las importaciones. </a:t>
            </a:r>
            <a:endParaRPr sz="1400" dirty="0">
              <a:latin typeface="Josefin Sans" pitchFamily="2" charset="0"/>
            </a:endParaRPr>
          </a:p>
        </p:txBody>
      </p:sp>
      <p:sp>
        <p:nvSpPr>
          <p:cNvPr id="1870" name="Google Shape;1870;p119"/>
          <p:cNvSpPr/>
          <p:nvPr/>
        </p:nvSpPr>
        <p:spPr>
          <a:xfrm>
            <a:off x="0" y="4607978"/>
            <a:ext cx="9144000" cy="42353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https://www.colombiaproductiva.com/ptp-servicios/ptp-convocatorias/para-empresas</a:t>
            </a:r>
            <a:endParaRPr sz="1200" b="1" i="0" u="none" strike="noStrike" cap="none" dirty="0">
              <a:latin typeface="Josefin Sans" pitchFamily="2" charset="0"/>
              <a:ea typeface="Arial"/>
              <a:cs typeface="Arial"/>
              <a:sym typeface="Arial"/>
            </a:endParaRPr>
          </a:p>
        </p:txBody>
      </p:sp>
      <p:pic>
        <p:nvPicPr>
          <p:cNvPr id="1871" name="Google Shape;1871;p119"/>
          <p:cNvPicPr preferRelativeResize="0"/>
          <p:nvPr/>
        </p:nvPicPr>
        <p:blipFill rotWithShape="1">
          <a:blip r:embed="rId3">
            <a:alphaModFix/>
          </a:blip>
          <a:srcRect/>
          <a:stretch/>
        </p:blipFill>
        <p:spPr>
          <a:xfrm>
            <a:off x="6354669" y="1000605"/>
            <a:ext cx="1486463" cy="1561477"/>
          </a:xfrm>
          <a:prstGeom prst="rect">
            <a:avLst/>
          </a:prstGeom>
          <a:noFill/>
          <a:ln>
            <a:noFill/>
          </a:ln>
        </p:spPr>
      </p:pic>
      <p:pic>
        <p:nvPicPr>
          <p:cNvPr id="1872" name="Google Shape;1872;p119"/>
          <p:cNvPicPr preferRelativeResize="0"/>
          <p:nvPr/>
        </p:nvPicPr>
        <p:blipFill rotWithShape="1">
          <a:blip r:embed="rId4">
            <a:alphaModFix/>
          </a:blip>
          <a:srcRect/>
          <a:stretch/>
        </p:blipFill>
        <p:spPr>
          <a:xfrm>
            <a:off x="5705318" y="3046501"/>
            <a:ext cx="2785167" cy="1077058"/>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882"/>
        <p:cNvGrpSpPr/>
        <p:nvPr/>
      </p:nvGrpSpPr>
      <p:grpSpPr>
        <a:xfrm>
          <a:off x="0" y="0"/>
          <a:ext cx="0" cy="0"/>
          <a:chOff x="0" y="0"/>
          <a:chExt cx="0" cy="0"/>
        </a:xfrm>
      </p:grpSpPr>
      <p:sp>
        <p:nvSpPr>
          <p:cNvPr id="1896" name="Google Shape;1896;p120"/>
          <p:cNvSpPr txBox="1">
            <a:spLocks noGrp="1"/>
          </p:cNvSpPr>
          <p:nvPr>
            <p:ph type="title" idx="4294967295"/>
          </p:nvPr>
        </p:nvSpPr>
        <p:spPr>
          <a:xfrm>
            <a:off x="0" y="102117"/>
            <a:ext cx="9144000" cy="469328"/>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2400"/>
              <a:buNone/>
            </a:pPr>
            <a:r>
              <a:rPr lang="es-ES" sz="2800" b="1" dirty="0">
                <a:solidFill>
                  <a:srgbClr val="FF6600"/>
                </a:solidFill>
                <a:latin typeface="Josefin Sans" pitchFamily="2" charset="0"/>
                <a:ea typeface="+mn-ea"/>
                <a:cs typeface="Arial" panose="020B0604020202020204" pitchFamily="34" charset="0"/>
                <a:sym typeface="Arial"/>
              </a:rPr>
              <a:t>Formula Bogotá Productiva </a:t>
            </a:r>
            <a:endParaRPr sz="2800" b="1" dirty="0">
              <a:solidFill>
                <a:srgbClr val="FF6600"/>
              </a:solidFill>
              <a:latin typeface="Josefin Sans" pitchFamily="2" charset="0"/>
              <a:ea typeface="+mn-ea"/>
              <a:cs typeface="Arial" panose="020B0604020202020204" pitchFamily="34" charset="0"/>
              <a:sym typeface="Arial"/>
            </a:endParaRPr>
          </a:p>
        </p:txBody>
      </p:sp>
      <p:sp>
        <p:nvSpPr>
          <p:cNvPr id="1897" name="Google Shape;1897;p120"/>
          <p:cNvSpPr txBox="1">
            <a:spLocks noGrp="1"/>
          </p:cNvSpPr>
          <p:nvPr>
            <p:ph type="body" idx="4294967295"/>
          </p:nvPr>
        </p:nvSpPr>
        <p:spPr>
          <a:xfrm>
            <a:off x="0" y="594695"/>
            <a:ext cx="4132263" cy="1910917"/>
          </a:xfrm>
          <a:prstGeom prst="rect">
            <a:avLst/>
          </a:prstGeom>
          <a:noFill/>
          <a:ln>
            <a:noFill/>
          </a:ln>
        </p:spPr>
        <p:txBody>
          <a:bodyPr spcFirstLastPara="1" wrap="square" lIns="91425" tIns="91425" rIns="91425" bIns="91425" anchor="t" anchorCtr="0">
            <a:noAutofit/>
          </a:bodyPr>
          <a:lstStyle/>
          <a:p>
            <a:pPr marL="457200" lvl="0" indent="-304800" algn="just" rtl="0">
              <a:lnSpc>
                <a:spcPct val="115000"/>
              </a:lnSpc>
              <a:spcBef>
                <a:spcPts val="0"/>
              </a:spcBef>
              <a:spcAft>
                <a:spcPts val="0"/>
              </a:spcAft>
              <a:buSzPts val="1200"/>
              <a:buChar char="●"/>
            </a:pPr>
            <a:r>
              <a:rPr lang="es-ES" sz="1400" dirty="0">
                <a:latin typeface="Josefin Sans" pitchFamily="2" charset="0"/>
                <a:ea typeface="Arial"/>
                <a:cs typeface="Arial"/>
                <a:sym typeface="Arial"/>
              </a:rPr>
              <a:t>El programa Fórmula Bogotá Productiva busca capacitar, asesorar y asistir a 200 micro, pequeñas y medianas empresas para que fortalezcan sus capacidades e impulsen su desarrollo tecnológico, procesos de innovación, crecimiento, productividad y competitividad.</a:t>
            </a:r>
            <a:endParaRPr sz="1400" dirty="0">
              <a:latin typeface="Josefin Sans" pitchFamily="2" charset="0"/>
              <a:ea typeface="Arial"/>
              <a:cs typeface="Arial"/>
              <a:sym typeface="Arial"/>
            </a:endParaRPr>
          </a:p>
        </p:txBody>
      </p:sp>
      <p:sp>
        <p:nvSpPr>
          <p:cNvPr id="1898" name="Google Shape;1898;p120"/>
          <p:cNvSpPr/>
          <p:nvPr/>
        </p:nvSpPr>
        <p:spPr>
          <a:xfrm>
            <a:off x="-2" y="4651369"/>
            <a:ext cx="9143999"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http://www.desarrolloeconomico.gov.co/sites/bogotaproductiva/#</a:t>
            </a:r>
            <a:endParaRPr sz="1200" b="1" i="0" u="none" strike="noStrike" cap="none" dirty="0">
              <a:latin typeface="Josefin Sans" pitchFamily="2" charset="0"/>
              <a:ea typeface="Arial"/>
              <a:cs typeface="Arial"/>
              <a:sym typeface="Arial"/>
            </a:endParaRPr>
          </a:p>
        </p:txBody>
      </p:sp>
      <p:pic>
        <p:nvPicPr>
          <p:cNvPr id="1899" name="Google Shape;1899;p120"/>
          <p:cNvPicPr preferRelativeResize="0"/>
          <p:nvPr/>
        </p:nvPicPr>
        <p:blipFill rotWithShape="1">
          <a:blip r:embed="rId3">
            <a:alphaModFix/>
          </a:blip>
          <a:srcRect/>
          <a:stretch/>
        </p:blipFill>
        <p:spPr>
          <a:xfrm>
            <a:off x="2587622" y="3392470"/>
            <a:ext cx="3968750" cy="1155700"/>
          </a:xfrm>
          <a:prstGeom prst="rect">
            <a:avLst/>
          </a:prstGeom>
          <a:noFill/>
          <a:ln>
            <a:noFill/>
          </a:ln>
        </p:spPr>
      </p:pic>
      <p:pic>
        <p:nvPicPr>
          <p:cNvPr id="1900" name="Google Shape;1900;p120"/>
          <p:cNvPicPr preferRelativeResize="0"/>
          <p:nvPr/>
        </p:nvPicPr>
        <p:blipFill rotWithShape="1">
          <a:blip r:embed="rId4">
            <a:alphaModFix/>
          </a:blip>
          <a:srcRect/>
          <a:stretch/>
        </p:blipFill>
        <p:spPr>
          <a:xfrm>
            <a:off x="4462441" y="594695"/>
            <a:ext cx="1098596" cy="1181100"/>
          </a:xfrm>
          <a:prstGeom prst="rect">
            <a:avLst/>
          </a:prstGeom>
          <a:noFill/>
          <a:ln>
            <a:noFill/>
          </a:ln>
        </p:spPr>
      </p:pic>
      <p:pic>
        <p:nvPicPr>
          <p:cNvPr id="1901" name="Google Shape;1901;p120"/>
          <p:cNvPicPr preferRelativeResize="0"/>
          <p:nvPr/>
        </p:nvPicPr>
        <p:blipFill rotWithShape="1">
          <a:blip r:embed="rId5">
            <a:alphaModFix/>
          </a:blip>
          <a:srcRect/>
          <a:stretch/>
        </p:blipFill>
        <p:spPr>
          <a:xfrm>
            <a:off x="5891215" y="882002"/>
            <a:ext cx="864191" cy="857250"/>
          </a:xfrm>
          <a:prstGeom prst="rect">
            <a:avLst/>
          </a:prstGeom>
          <a:noFill/>
          <a:ln>
            <a:noFill/>
          </a:ln>
        </p:spPr>
      </p:pic>
      <p:pic>
        <p:nvPicPr>
          <p:cNvPr id="1902" name="Google Shape;1902;p120"/>
          <p:cNvPicPr preferRelativeResize="0"/>
          <p:nvPr/>
        </p:nvPicPr>
        <p:blipFill rotWithShape="1">
          <a:blip r:embed="rId6">
            <a:alphaModFix/>
          </a:blip>
          <a:srcRect/>
          <a:stretch/>
        </p:blipFill>
        <p:spPr>
          <a:xfrm>
            <a:off x="6755406" y="1855235"/>
            <a:ext cx="908977" cy="933449"/>
          </a:xfrm>
          <a:prstGeom prst="rect">
            <a:avLst/>
          </a:prstGeom>
          <a:noFill/>
          <a:ln>
            <a:noFill/>
          </a:ln>
        </p:spPr>
      </p:pic>
      <p:pic>
        <p:nvPicPr>
          <p:cNvPr id="1903" name="Google Shape;1903;p120"/>
          <p:cNvPicPr preferRelativeResize="0"/>
          <p:nvPr/>
        </p:nvPicPr>
        <p:blipFill rotWithShape="1">
          <a:blip r:embed="rId7">
            <a:alphaModFix/>
          </a:blip>
          <a:srcRect/>
          <a:stretch/>
        </p:blipFill>
        <p:spPr>
          <a:xfrm>
            <a:off x="6769033" y="3251241"/>
            <a:ext cx="895350" cy="899019"/>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919;p121">
            <a:extLst>
              <a:ext uri="{FF2B5EF4-FFF2-40B4-BE49-F238E27FC236}">
                <a16:creationId xmlns:a16="http://schemas.microsoft.com/office/drawing/2014/main" id="{3AF6C600-BEF9-45FB-BDAB-BE75B124BDE9}"/>
              </a:ext>
            </a:extLst>
          </p:cNvPr>
          <p:cNvSpPr txBox="1">
            <a:spLocks/>
          </p:cNvSpPr>
          <p:nvPr/>
        </p:nvSpPr>
        <p:spPr>
          <a:xfrm>
            <a:off x="502729" y="445008"/>
            <a:ext cx="7285038" cy="2073656"/>
          </a:xfrm>
          <a:prstGeom prst="rect">
            <a:avLst/>
          </a:prstGeom>
          <a:noFill/>
          <a:ln>
            <a:noFill/>
          </a:ln>
        </p:spPr>
        <p:txBody>
          <a:bodyPr spcFirstLastPara="1" vert="horz" wrap="square" lIns="91425" tIns="91425" rIns="91425" bIns="91425" rtlCol="0"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304800" algn="just">
              <a:lnSpc>
                <a:spcPct val="115000"/>
              </a:lnSpc>
              <a:spcBef>
                <a:spcPts val="0"/>
              </a:spcBef>
              <a:buClr>
                <a:schemeClr val="dk2"/>
              </a:buClr>
              <a:buSzPts val="1200"/>
              <a:buFont typeface="Arial"/>
              <a:buChar char="●"/>
            </a:pPr>
            <a:r>
              <a:rPr lang="es-ES" sz="1400" dirty="0">
                <a:latin typeface="Josefin Sans" pitchFamily="2" charset="0"/>
                <a:ea typeface="Arial"/>
                <a:cs typeface="Arial"/>
                <a:sym typeface="Arial"/>
              </a:rPr>
              <a:t>Ciclo de talleres relacionados con el sector del agro que idealmente cuenten con interés en el uso de nuevas tecnologías de la 4ta revolución industrial para mejorar la productividad y sostenibilidad de las actividades agrícolas en el territorio, incentivando su aplicación para encontrar oportunidades de implementación de las tecnologías emergentes como IA, </a:t>
            </a:r>
            <a:r>
              <a:rPr lang="es-ES" sz="1400" dirty="0" err="1">
                <a:latin typeface="Josefin Sans" pitchFamily="2" charset="0"/>
                <a:ea typeface="Arial"/>
                <a:cs typeface="Arial"/>
                <a:sym typeface="Arial"/>
              </a:rPr>
              <a:t>IoT</a:t>
            </a:r>
            <a:r>
              <a:rPr lang="es-ES" sz="1400" dirty="0">
                <a:latin typeface="Josefin Sans" pitchFamily="2" charset="0"/>
                <a:ea typeface="Arial"/>
                <a:cs typeface="Arial"/>
                <a:sym typeface="Arial"/>
              </a:rPr>
              <a:t> y </a:t>
            </a:r>
            <a:r>
              <a:rPr lang="es-ES" sz="1400" dirty="0" err="1">
                <a:latin typeface="Josefin Sans" pitchFamily="2" charset="0"/>
                <a:ea typeface="Arial"/>
                <a:cs typeface="Arial"/>
                <a:sym typeface="Arial"/>
              </a:rPr>
              <a:t>Blockchain</a:t>
            </a:r>
            <a:r>
              <a:rPr lang="es-ES" sz="1400" dirty="0">
                <a:latin typeface="Josefin Sans" pitchFamily="2" charset="0"/>
                <a:ea typeface="Arial"/>
                <a:cs typeface="Arial"/>
                <a:sym typeface="Arial"/>
              </a:rPr>
              <a:t>. Conferencistas especializados presentarán conceptos clave para tu estrategia y casos de uso exitosos que podrán servir como punto de partida para desarrollar tu idea. </a:t>
            </a:r>
          </a:p>
        </p:txBody>
      </p:sp>
      <p:sp>
        <p:nvSpPr>
          <p:cNvPr id="4" name="Google Shape;1920;p121">
            <a:extLst>
              <a:ext uri="{FF2B5EF4-FFF2-40B4-BE49-F238E27FC236}">
                <a16:creationId xmlns:a16="http://schemas.microsoft.com/office/drawing/2014/main" id="{BD641134-F98D-467C-9D00-EB6F9E8BB8A4}"/>
              </a:ext>
            </a:extLst>
          </p:cNvPr>
          <p:cNvSpPr/>
          <p:nvPr/>
        </p:nvSpPr>
        <p:spPr>
          <a:xfrm>
            <a:off x="0" y="4635990"/>
            <a:ext cx="9144000"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https://www.innovamos.gov.co/instrumentos/uso-y-apropiacion-de-tecnologias-40-en-pequenos-y-medianos</a:t>
            </a:r>
            <a:endParaRPr sz="1200" b="1" i="0" u="none" strike="noStrike" cap="none" dirty="0">
              <a:latin typeface="Josefin Sans" pitchFamily="2" charset="0"/>
              <a:ea typeface="Arial"/>
              <a:cs typeface="Arial"/>
              <a:sym typeface="Arial"/>
            </a:endParaRPr>
          </a:p>
        </p:txBody>
      </p:sp>
      <p:pic>
        <p:nvPicPr>
          <p:cNvPr id="5" name="Google Shape;1921;p121">
            <a:extLst>
              <a:ext uri="{FF2B5EF4-FFF2-40B4-BE49-F238E27FC236}">
                <a16:creationId xmlns:a16="http://schemas.microsoft.com/office/drawing/2014/main" id="{67C07F1B-DA2D-45E9-A62D-EC9F794AC26E}"/>
              </a:ext>
            </a:extLst>
          </p:cNvPr>
          <p:cNvPicPr preferRelativeResize="0"/>
          <p:nvPr/>
        </p:nvPicPr>
        <p:blipFill rotWithShape="1">
          <a:blip r:embed="rId2">
            <a:alphaModFix/>
          </a:blip>
          <a:srcRect/>
          <a:stretch/>
        </p:blipFill>
        <p:spPr>
          <a:xfrm>
            <a:off x="6184201" y="2830721"/>
            <a:ext cx="1912049" cy="1320810"/>
          </a:xfrm>
          <a:prstGeom prst="rect">
            <a:avLst/>
          </a:prstGeom>
          <a:noFill/>
          <a:ln>
            <a:noFill/>
          </a:ln>
        </p:spPr>
      </p:pic>
      <p:pic>
        <p:nvPicPr>
          <p:cNvPr id="6" name="Google Shape;1922;p121">
            <a:extLst>
              <a:ext uri="{FF2B5EF4-FFF2-40B4-BE49-F238E27FC236}">
                <a16:creationId xmlns:a16="http://schemas.microsoft.com/office/drawing/2014/main" id="{EEE113BE-74A9-4726-893A-8CB5E20D2231}"/>
              </a:ext>
            </a:extLst>
          </p:cNvPr>
          <p:cNvPicPr preferRelativeResize="0"/>
          <p:nvPr/>
        </p:nvPicPr>
        <p:blipFill rotWithShape="1">
          <a:blip r:embed="rId3">
            <a:alphaModFix/>
          </a:blip>
          <a:srcRect/>
          <a:stretch/>
        </p:blipFill>
        <p:spPr>
          <a:xfrm>
            <a:off x="3941138" y="2970377"/>
            <a:ext cx="1604080" cy="1041498"/>
          </a:xfrm>
          <a:prstGeom prst="rect">
            <a:avLst/>
          </a:prstGeom>
          <a:noFill/>
          <a:ln>
            <a:noFill/>
          </a:ln>
        </p:spPr>
      </p:pic>
      <p:pic>
        <p:nvPicPr>
          <p:cNvPr id="7" name="Google Shape;1923;p121">
            <a:extLst>
              <a:ext uri="{FF2B5EF4-FFF2-40B4-BE49-F238E27FC236}">
                <a16:creationId xmlns:a16="http://schemas.microsoft.com/office/drawing/2014/main" id="{20458419-7A23-41B7-A496-9FEE1E933442}"/>
              </a:ext>
            </a:extLst>
          </p:cNvPr>
          <p:cNvPicPr preferRelativeResize="0"/>
          <p:nvPr/>
        </p:nvPicPr>
        <p:blipFill rotWithShape="1">
          <a:blip r:embed="rId4">
            <a:alphaModFix/>
          </a:blip>
          <a:srcRect/>
          <a:stretch/>
        </p:blipFill>
        <p:spPr>
          <a:xfrm>
            <a:off x="1047750" y="2830721"/>
            <a:ext cx="2254405" cy="1320810"/>
          </a:xfrm>
          <a:prstGeom prst="rect">
            <a:avLst/>
          </a:prstGeom>
          <a:noFill/>
          <a:ln>
            <a:noFill/>
          </a:ln>
        </p:spPr>
      </p:pic>
    </p:spTree>
    <p:extLst>
      <p:ext uri="{BB962C8B-B14F-4D97-AF65-F5344CB8AC3E}">
        <p14:creationId xmlns:p14="http://schemas.microsoft.com/office/powerpoint/2010/main" val="38585234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938;p122">
            <a:extLst>
              <a:ext uri="{FF2B5EF4-FFF2-40B4-BE49-F238E27FC236}">
                <a16:creationId xmlns:a16="http://schemas.microsoft.com/office/drawing/2014/main" id="{0DB6FAF7-3771-4B87-AA50-18BC6A61545B}"/>
              </a:ext>
            </a:extLst>
          </p:cNvPr>
          <p:cNvSpPr txBox="1"/>
          <p:nvPr/>
        </p:nvSpPr>
        <p:spPr>
          <a:xfrm>
            <a:off x="-1" y="0"/>
            <a:ext cx="9077325" cy="600075"/>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chemeClr val="dk1"/>
              </a:buClr>
              <a:buSzPts val="2400"/>
              <a:buFont typeface="Arial"/>
              <a:buNone/>
            </a:pPr>
            <a:r>
              <a:rPr lang="es-ES" sz="2800" b="1" dirty="0">
                <a:solidFill>
                  <a:srgbClr val="FF6600"/>
                </a:solidFill>
                <a:latin typeface="Josefin Sans" pitchFamily="2" charset="0"/>
                <a:cs typeface="Arial" panose="020B0604020202020204" pitchFamily="34" charset="0"/>
                <a:sym typeface="Arial"/>
              </a:rPr>
              <a:t>Feria de proveedores </a:t>
            </a:r>
            <a:r>
              <a:rPr lang="es-ES" sz="2800" b="1" dirty="0" err="1">
                <a:solidFill>
                  <a:srgbClr val="FF6600"/>
                </a:solidFill>
                <a:latin typeface="Josefin Sans" pitchFamily="2" charset="0"/>
                <a:cs typeface="Arial" panose="020B0604020202020204" pitchFamily="34" charset="0"/>
                <a:sym typeface="Arial"/>
              </a:rPr>
              <a:t>eCommerce</a:t>
            </a:r>
            <a:r>
              <a:rPr lang="es-ES" sz="2800" b="1" dirty="0">
                <a:solidFill>
                  <a:srgbClr val="FF6600"/>
                </a:solidFill>
                <a:latin typeface="Josefin Sans" pitchFamily="2" charset="0"/>
                <a:cs typeface="Arial" panose="020B0604020202020204" pitchFamily="34" charset="0"/>
                <a:sym typeface="Arial"/>
              </a:rPr>
              <a:t> </a:t>
            </a:r>
            <a:endParaRPr sz="2800" b="1" dirty="0">
              <a:solidFill>
                <a:srgbClr val="FF6600"/>
              </a:solidFill>
              <a:latin typeface="Josefin Sans" pitchFamily="2" charset="0"/>
              <a:cs typeface="Arial" panose="020B0604020202020204" pitchFamily="34" charset="0"/>
            </a:endParaRPr>
          </a:p>
        </p:txBody>
      </p:sp>
      <p:sp>
        <p:nvSpPr>
          <p:cNvPr id="3" name="Google Shape;1939;p122">
            <a:extLst>
              <a:ext uri="{FF2B5EF4-FFF2-40B4-BE49-F238E27FC236}">
                <a16:creationId xmlns:a16="http://schemas.microsoft.com/office/drawing/2014/main" id="{B8E66A0E-5073-47D4-B055-2DFE5054ED25}"/>
              </a:ext>
            </a:extLst>
          </p:cNvPr>
          <p:cNvSpPr txBox="1"/>
          <p:nvPr/>
        </p:nvSpPr>
        <p:spPr>
          <a:xfrm>
            <a:off x="-103074" y="713841"/>
            <a:ext cx="4343400" cy="2828125"/>
          </a:xfrm>
          <a:prstGeom prst="rect">
            <a:avLst/>
          </a:prstGeom>
          <a:noFill/>
          <a:ln>
            <a:noFill/>
          </a:ln>
        </p:spPr>
        <p:txBody>
          <a:bodyPr spcFirstLastPara="1" wrap="square" lIns="91425" tIns="91425" rIns="91425" bIns="91425" anchor="t" anchorCtr="0">
            <a:noAutofit/>
          </a:bodyPr>
          <a:lstStyle/>
          <a:p>
            <a:pPr marL="457200" marR="0" lvl="0" indent="-304800" algn="just" rtl="0">
              <a:lnSpc>
                <a:spcPct val="115000"/>
              </a:lnSpc>
              <a:spcBef>
                <a:spcPts val="0"/>
              </a:spcBef>
              <a:spcAft>
                <a:spcPts val="0"/>
              </a:spcAft>
              <a:buClr>
                <a:schemeClr val="dk2"/>
              </a:buClr>
              <a:buSzPts val="1200"/>
              <a:buFont typeface="Arial"/>
              <a:buChar char="●"/>
            </a:pPr>
            <a:r>
              <a:rPr lang="es-ES" sz="1400" b="0" i="0" u="none" strike="noStrike" cap="none" dirty="0">
                <a:latin typeface="Josefin Sans" pitchFamily="2" charset="0"/>
                <a:ea typeface="Arial"/>
                <a:cs typeface="Arial"/>
                <a:sym typeface="Arial"/>
              </a:rPr>
              <a:t>Aprende todo lo que necesitas en </a:t>
            </a:r>
            <a:r>
              <a:rPr lang="es-ES" sz="1400" b="0" i="0" u="none" strike="noStrike" cap="none" dirty="0" err="1">
                <a:latin typeface="Josefin Sans" pitchFamily="2" charset="0"/>
                <a:ea typeface="Arial"/>
                <a:cs typeface="Arial"/>
                <a:sym typeface="Arial"/>
              </a:rPr>
              <a:t>eCommerce</a:t>
            </a:r>
            <a:r>
              <a:rPr lang="es-ES" sz="1400" b="0" i="0" u="none" strike="noStrike" cap="none" dirty="0">
                <a:latin typeface="Josefin Sans" pitchFamily="2" charset="0"/>
                <a:ea typeface="Arial"/>
                <a:cs typeface="Arial"/>
                <a:sym typeface="Arial"/>
              </a:rPr>
              <a:t> para aumentar tus ventas en este fin de año. Del 22 al 24 de septiembre, 3 días de conferencia con expertos en el tema. Dirigido a empresarios, comerciantes y emprendedores que estén preparando sus comercios para la temporada de fin de año. El ingreso para los asistentes es totalmente gratuito. </a:t>
            </a:r>
            <a:endParaRPr sz="1400" dirty="0">
              <a:latin typeface="Josefin Sans" pitchFamily="2" charset="0"/>
            </a:endParaRPr>
          </a:p>
        </p:txBody>
      </p:sp>
      <p:sp>
        <p:nvSpPr>
          <p:cNvPr id="4" name="Google Shape;1940;p122">
            <a:extLst>
              <a:ext uri="{FF2B5EF4-FFF2-40B4-BE49-F238E27FC236}">
                <a16:creationId xmlns:a16="http://schemas.microsoft.com/office/drawing/2014/main" id="{E1BB5D62-42F6-49D6-88A6-3783CA1E65DC}"/>
              </a:ext>
            </a:extLst>
          </p:cNvPr>
          <p:cNvSpPr/>
          <p:nvPr/>
        </p:nvSpPr>
        <p:spPr>
          <a:xfrm>
            <a:off x="0" y="4710559"/>
            <a:ext cx="9144001" cy="3562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https://todoparatuecommerce.com/ </a:t>
            </a:r>
            <a:endParaRPr sz="1200" b="1" i="0" u="none" strike="noStrike" cap="none" dirty="0">
              <a:latin typeface="Josefin Sans" pitchFamily="2" charset="0"/>
              <a:ea typeface="Arial"/>
              <a:cs typeface="Arial"/>
              <a:sym typeface="Arial"/>
            </a:endParaRPr>
          </a:p>
        </p:txBody>
      </p:sp>
      <p:pic>
        <p:nvPicPr>
          <p:cNvPr id="5" name="Google Shape;1941;p122">
            <a:extLst>
              <a:ext uri="{FF2B5EF4-FFF2-40B4-BE49-F238E27FC236}">
                <a16:creationId xmlns:a16="http://schemas.microsoft.com/office/drawing/2014/main" id="{BE7D6157-374C-4632-8A14-0834022A6FA7}"/>
              </a:ext>
            </a:extLst>
          </p:cNvPr>
          <p:cNvPicPr preferRelativeResize="0"/>
          <p:nvPr/>
        </p:nvPicPr>
        <p:blipFill rotWithShape="1">
          <a:blip r:embed="rId2">
            <a:alphaModFix/>
          </a:blip>
          <a:srcRect/>
          <a:stretch/>
        </p:blipFill>
        <p:spPr>
          <a:xfrm>
            <a:off x="4729997" y="805975"/>
            <a:ext cx="2312218" cy="1052954"/>
          </a:xfrm>
          <a:prstGeom prst="rect">
            <a:avLst/>
          </a:prstGeom>
          <a:noFill/>
          <a:ln>
            <a:noFill/>
          </a:ln>
        </p:spPr>
      </p:pic>
      <p:pic>
        <p:nvPicPr>
          <p:cNvPr id="6" name="Google Shape;1942;p122">
            <a:extLst>
              <a:ext uri="{FF2B5EF4-FFF2-40B4-BE49-F238E27FC236}">
                <a16:creationId xmlns:a16="http://schemas.microsoft.com/office/drawing/2014/main" id="{FBFC0638-D349-4369-AD6C-9BEC2D92877E}"/>
              </a:ext>
            </a:extLst>
          </p:cNvPr>
          <p:cNvPicPr preferRelativeResize="0"/>
          <p:nvPr/>
        </p:nvPicPr>
        <p:blipFill rotWithShape="1">
          <a:blip r:embed="rId3">
            <a:alphaModFix/>
          </a:blip>
          <a:srcRect/>
          <a:stretch/>
        </p:blipFill>
        <p:spPr>
          <a:xfrm>
            <a:off x="6186569" y="2064829"/>
            <a:ext cx="1711291" cy="1425829"/>
          </a:xfrm>
          <a:prstGeom prst="rect">
            <a:avLst/>
          </a:prstGeom>
          <a:noFill/>
          <a:ln>
            <a:noFill/>
          </a:ln>
        </p:spPr>
      </p:pic>
      <p:pic>
        <p:nvPicPr>
          <p:cNvPr id="7" name="Google Shape;1943;p122">
            <a:extLst>
              <a:ext uri="{FF2B5EF4-FFF2-40B4-BE49-F238E27FC236}">
                <a16:creationId xmlns:a16="http://schemas.microsoft.com/office/drawing/2014/main" id="{D13027B8-945D-4043-8E25-B6D324A2A90D}"/>
              </a:ext>
            </a:extLst>
          </p:cNvPr>
          <p:cNvPicPr preferRelativeResize="0"/>
          <p:nvPr/>
        </p:nvPicPr>
        <p:blipFill rotWithShape="1">
          <a:blip r:embed="rId4">
            <a:alphaModFix/>
          </a:blip>
          <a:srcRect/>
          <a:stretch/>
        </p:blipFill>
        <p:spPr>
          <a:xfrm>
            <a:off x="4729997" y="3569681"/>
            <a:ext cx="2147344" cy="767844"/>
          </a:xfrm>
          <a:prstGeom prst="rect">
            <a:avLst/>
          </a:prstGeom>
          <a:noFill/>
          <a:ln>
            <a:noFill/>
          </a:ln>
        </p:spPr>
      </p:pic>
      <p:pic>
        <p:nvPicPr>
          <p:cNvPr id="8" name="Google Shape;1944;p122">
            <a:extLst>
              <a:ext uri="{FF2B5EF4-FFF2-40B4-BE49-F238E27FC236}">
                <a16:creationId xmlns:a16="http://schemas.microsoft.com/office/drawing/2014/main" id="{0E391323-AF50-499B-B6A5-557021ADF417}"/>
              </a:ext>
            </a:extLst>
          </p:cNvPr>
          <p:cNvPicPr preferRelativeResize="0"/>
          <p:nvPr/>
        </p:nvPicPr>
        <p:blipFill rotWithShape="1">
          <a:blip r:embed="rId5">
            <a:alphaModFix/>
          </a:blip>
          <a:srcRect/>
          <a:stretch/>
        </p:blipFill>
        <p:spPr>
          <a:xfrm>
            <a:off x="479887" y="3519742"/>
            <a:ext cx="845214" cy="755270"/>
          </a:xfrm>
          <a:prstGeom prst="rect">
            <a:avLst/>
          </a:prstGeom>
          <a:noFill/>
          <a:ln>
            <a:noFill/>
          </a:ln>
        </p:spPr>
      </p:pic>
      <p:pic>
        <p:nvPicPr>
          <p:cNvPr id="9" name="Google Shape;1945;p122">
            <a:extLst>
              <a:ext uri="{FF2B5EF4-FFF2-40B4-BE49-F238E27FC236}">
                <a16:creationId xmlns:a16="http://schemas.microsoft.com/office/drawing/2014/main" id="{612C95F6-54B4-4A29-A247-AD9FD22DB209}"/>
              </a:ext>
            </a:extLst>
          </p:cNvPr>
          <p:cNvPicPr preferRelativeResize="0"/>
          <p:nvPr/>
        </p:nvPicPr>
        <p:blipFill rotWithShape="1">
          <a:blip r:embed="rId6">
            <a:alphaModFix/>
          </a:blip>
          <a:srcRect/>
          <a:stretch/>
        </p:blipFill>
        <p:spPr>
          <a:xfrm>
            <a:off x="1814772" y="3519742"/>
            <a:ext cx="735567" cy="767844"/>
          </a:xfrm>
          <a:prstGeom prst="rect">
            <a:avLst/>
          </a:prstGeom>
          <a:noFill/>
          <a:ln>
            <a:noFill/>
          </a:ln>
        </p:spPr>
      </p:pic>
      <p:pic>
        <p:nvPicPr>
          <p:cNvPr id="10" name="Google Shape;1946;p122">
            <a:extLst>
              <a:ext uri="{FF2B5EF4-FFF2-40B4-BE49-F238E27FC236}">
                <a16:creationId xmlns:a16="http://schemas.microsoft.com/office/drawing/2014/main" id="{88FE71FD-36F2-4898-A829-4DAB8D821201}"/>
              </a:ext>
            </a:extLst>
          </p:cNvPr>
          <p:cNvPicPr preferRelativeResize="0"/>
          <p:nvPr/>
        </p:nvPicPr>
        <p:blipFill rotWithShape="1">
          <a:blip r:embed="rId7">
            <a:alphaModFix/>
          </a:blip>
          <a:srcRect/>
          <a:stretch/>
        </p:blipFill>
        <p:spPr>
          <a:xfrm>
            <a:off x="3040010" y="3530854"/>
            <a:ext cx="855242" cy="767844"/>
          </a:xfrm>
          <a:prstGeom prst="rect">
            <a:avLst/>
          </a:prstGeom>
          <a:noFill/>
          <a:ln>
            <a:noFill/>
          </a:ln>
        </p:spPr>
      </p:pic>
    </p:spTree>
    <p:extLst>
      <p:ext uri="{BB962C8B-B14F-4D97-AF65-F5344CB8AC3E}">
        <p14:creationId xmlns:p14="http://schemas.microsoft.com/office/powerpoint/2010/main" val="49340083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959;p123">
            <a:extLst>
              <a:ext uri="{FF2B5EF4-FFF2-40B4-BE49-F238E27FC236}">
                <a16:creationId xmlns:a16="http://schemas.microsoft.com/office/drawing/2014/main" id="{71A1E29F-CB5D-4C4C-9E49-260AF5765B38}"/>
              </a:ext>
            </a:extLst>
          </p:cNvPr>
          <p:cNvSpPr txBox="1">
            <a:spLocks/>
          </p:cNvSpPr>
          <p:nvPr/>
        </p:nvSpPr>
        <p:spPr>
          <a:xfrm>
            <a:off x="0" y="0"/>
            <a:ext cx="9144000" cy="612252"/>
          </a:xfrm>
          <a:prstGeom prst="rect">
            <a:avLst/>
          </a:prstGeom>
          <a:noFill/>
          <a:ln>
            <a:noFill/>
          </a:ln>
        </p:spPr>
        <p:txBody>
          <a:bodyPr spcFirstLastPara="1" wrap="square" lIns="91425" tIns="91425" rIns="91425" bIns="91425" anchor="b"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Bef>
                <a:spcPts val="0"/>
              </a:spcBef>
              <a:buSzPts val="2400"/>
            </a:pPr>
            <a:r>
              <a:rPr lang="es-ES" sz="2800" b="1" dirty="0">
                <a:solidFill>
                  <a:srgbClr val="FF6600"/>
                </a:solidFill>
                <a:latin typeface="Josefin Sans" pitchFamily="2" charset="0"/>
                <a:ea typeface="+mn-ea"/>
                <a:cs typeface="Arial" panose="020B0604020202020204" pitchFamily="34" charset="0"/>
                <a:sym typeface="Arial"/>
              </a:rPr>
              <a:t>Línea de crédito Nomina Pyme</a:t>
            </a:r>
          </a:p>
        </p:txBody>
      </p:sp>
      <p:sp>
        <p:nvSpPr>
          <p:cNvPr id="3" name="Google Shape;1960;p123">
            <a:extLst>
              <a:ext uri="{FF2B5EF4-FFF2-40B4-BE49-F238E27FC236}">
                <a16:creationId xmlns:a16="http://schemas.microsoft.com/office/drawing/2014/main" id="{CAE32365-7787-4EB9-AEBF-D8F21986BB31}"/>
              </a:ext>
            </a:extLst>
          </p:cNvPr>
          <p:cNvSpPr txBox="1">
            <a:spLocks/>
          </p:cNvSpPr>
          <p:nvPr/>
        </p:nvSpPr>
        <p:spPr>
          <a:xfrm>
            <a:off x="0" y="719079"/>
            <a:ext cx="4773344" cy="2392531"/>
          </a:xfrm>
          <a:prstGeom prst="rect">
            <a:avLst/>
          </a:prstGeom>
          <a:noFill/>
          <a:ln>
            <a:noFill/>
          </a:ln>
        </p:spPr>
        <p:txBody>
          <a:bodyPr spcFirstLastPara="1" wrap="square" lIns="91425" tIns="91425" rIns="91425" bIns="91425"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304800" algn="just">
              <a:lnSpc>
                <a:spcPct val="115000"/>
              </a:lnSpc>
              <a:spcBef>
                <a:spcPts val="0"/>
              </a:spcBef>
              <a:buSzPts val="1200"/>
              <a:buFont typeface="Arial"/>
              <a:buChar char="●"/>
            </a:pPr>
            <a:r>
              <a:rPr lang="es-ES" sz="1400" dirty="0" err="1">
                <a:latin typeface="Josefin Sans" pitchFamily="2" charset="0"/>
                <a:ea typeface="Arial"/>
                <a:cs typeface="Arial"/>
                <a:sym typeface="Arial"/>
              </a:rPr>
              <a:t>Finaktiva</a:t>
            </a:r>
            <a:r>
              <a:rPr lang="es-ES" sz="1400" dirty="0">
                <a:latin typeface="Josefin Sans" pitchFamily="2" charset="0"/>
                <a:ea typeface="Arial"/>
                <a:cs typeface="Arial"/>
                <a:sym typeface="Arial"/>
              </a:rPr>
              <a:t> y Comfama habilitó más de $1.500 millones para esta línea de crédito que pretende ayudar principalmente a microempresas y pymes de la región. Este segundo tramo de la línea de crédito Nomina Pyme busca ayudar principalmente a que las pymes obtengan la liquidez suficiente para cubrir la nómina y seguridad social de sus empleados. </a:t>
            </a:r>
          </a:p>
        </p:txBody>
      </p:sp>
      <p:sp>
        <p:nvSpPr>
          <p:cNvPr id="4" name="Google Shape;1961;p123">
            <a:extLst>
              <a:ext uri="{FF2B5EF4-FFF2-40B4-BE49-F238E27FC236}">
                <a16:creationId xmlns:a16="http://schemas.microsoft.com/office/drawing/2014/main" id="{BE4C389A-71A5-425D-9377-EE97EBFC8889}"/>
              </a:ext>
            </a:extLst>
          </p:cNvPr>
          <p:cNvSpPr/>
          <p:nvPr/>
        </p:nvSpPr>
        <p:spPr>
          <a:xfrm>
            <a:off x="-1" y="4619625"/>
            <a:ext cx="9144000" cy="3708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 https://finaktiva.com/linea-nomina-pyme/ </a:t>
            </a:r>
            <a:endParaRPr sz="1200" b="1" i="0" u="none" strike="noStrike" cap="none" dirty="0">
              <a:latin typeface="Josefin Sans" pitchFamily="2" charset="0"/>
              <a:ea typeface="Arial"/>
              <a:cs typeface="Arial"/>
              <a:sym typeface="Arial"/>
            </a:endParaRPr>
          </a:p>
        </p:txBody>
      </p:sp>
      <p:pic>
        <p:nvPicPr>
          <p:cNvPr id="5" name="Google Shape;1962;p123">
            <a:extLst>
              <a:ext uri="{FF2B5EF4-FFF2-40B4-BE49-F238E27FC236}">
                <a16:creationId xmlns:a16="http://schemas.microsoft.com/office/drawing/2014/main" id="{BA4BC24C-D443-494B-8DF0-9BB415164689}"/>
              </a:ext>
            </a:extLst>
          </p:cNvPr>
          <p:cNvPicPr preferRelativeResize="0"/>
          <p:nvPr/>
        </p:nvPicPr>
        <p:blipFill rotWithShape="1">
          <a:blip r:embed="rId2">
            <a:alphaModFix/>
          </a:blip>
          <a:srcRect/>
          <a:stretch/>
        </p:blipFill>
        <p:spPr>
          <a:xfrm>
            <a:off x="2899140" y="3272455"/>
            <a:ext cx="3345718" cy="1124450"/>
          </a:xfrm>
          <a:prstGeom prst="rect">
            <a:avLst/>
          </a:prstGeom>
          <a:noFill/>
          <a:ln>
            <a:noFill/>
          </a:ln>
        </p:spPr>
      </p:pic>
      <p:pic>
        <p:nvPicPr>
          <p:cNvPr id="6" name="Google Shape;1963;p123">
            <a:extLst>
              <a:ext uri="{FF2B5EF4-FFF2-40B4-BE49-F238E27FC236}">
                <a16:creationId xmlns:a16="http://schemas.microsoft.com/office/drawing/2014/main" id="{997BFD8A-009F-4379-90FB-E158B743FAAF}"/>
              </a:ext>
            </a:extLst>
          </p:cNvPr>
          <p:cNvPicPr preferRelativeResize="0"/>
          <p:nvPr/>
        </p:nvPicPr>
        <p:blipFill rotWithShape="1">
          <a:blip r:embed="rId3">
            <a:alphaModFix/>
          </a:blip>
          <a:srcRect/>
          <a:stretch/>
        </p:blipFill>
        <p:spPr>
          <a:xfrm rot="-770065">
            <a:off x="4941631" y="1129666"/>
            <a:ext cx="4143375" cy="1981200"/>
          </a:xfrm>
          <a:prstGeom prst="rect">
            <a:avLst/>
          </a:prstGeom>
          <a:noFill/>
          <a:ln>
            <a:noFill/>
          </a:ln>
        </p:spPr>
      </p:pic>
    </p:spTree>
    <p:extLst>
      <p:ext uri="{BB962C8B-B14F-4D97-AF65-F5344CB8AC3E}">
        <p14:creationId xmlns:p14="http://schemas.microsoft.com/office/powerpoint/2010/main" val="284104614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976;p124">
            <a:extLst>
              <a:ext uri="{FF2B5EF4-FFF2-40B4-BE49-F238E27FC236}">
                <a16:creationId xmlns:a16="http://schemas.microsoft.com/office/drawing/2014/main" id="{EEEF6B8E-D3B0-43DD-8E24-38DCC4FB0AFF}"/>
              </a:ext>
            </a:extLst>
          </p:cNvPr>
          <p:cNvSpPr txBox="1">
            <a:spLocks/>
          </p:cNvSpPr>
          <p:nvPr/>
        </p:nvSpPr>
        <p:spPr>
          <a:xfrm>
            <a:off x="0" y="7556"/>
            <a:ext cx="9144000" cy="619125"/>
          </a:xfrm>
          <a:prstGeom prst="rect">
            <a:avLst/>
          </a:prstGeom>
          <a:noFill/>
          <a:ln>
            <a:noFill/>
          </a:ln>
        </p:spPr>
        <p:txBody>
          <a:bodyPr spcFirstLastPara="1" wrap="square" lIns="91425" tIns="91425" rIns="91425" bIns="91425" anchor="b"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Bef>
                <a:spcPts val="0"/>
              </a:spcBef>
              <a:buSzPts val="2400"/>
            </a:pPr>
            <a:r>
              <a:rPr lang="es-ES" sz="3200" b="1" dirty="0">
                <a:latin typeface="Josefin Sans" pitchFamily="2" charset="0"/>
                <a:ea typeface="Arial"/>
                <a:cs typeface="Arial"/>
                <a:sym typeface="Arial"/>
              </a:rPr>
              <a:t> </a:t>
            </a:r>
            <a:r>
              <a:rPr lang="es-ES" sz="3200" b="1" dirty="0">
                <a:solidFill>
                  <a:srgbClr val="FF6600"/>
                </a:solidFill>
                <a:latin typeface="Josefin Sans" pitchFamily="2" charset="0"/>
                <a:ea typeface="+mn-ea"/>
                <a:cs typeface="Arial" panose="020B0604020202020204" pitchFamily="34" charset="0"/>
                <a:sym typeface="Arial"/>
              </a:rPr>
              <a:t>Premio Impacto Social </a:t>
            </a:r>
            <a:r>
              <a:rPr lang="es-ES" sz="3200" b="1" dirty="0" err="1">
                <a:solidFill>
                  <a:srgbClr val="FF6600"/>
                </a:solidFill>
                <a:latin typeface="Josefin Sans" pitchFamily="2" charset="0"/>
                <a:ea typeface="+mn-ea"/>
                <a:cs typeface="Arial" panose="020B0604020202020204" pitchFamily="34" charset="0"/>
                <a:sym typeface="Arial"/>
              </a:rPr>
              <a:t>iF</a:t>
            </a:r>
            <a:r>
              <a:rPr lang="es-ES" sz="3200" b="1" dirty="0">
                <a:solidFill>
                  <a:srgbClr val="FF6600"/>
                </a:solidFill>
                <a:latin typeface="Josefin Sans" pitchFamily="2" charset="0"/>
                <a:ea typeface="+mn-ea"/>
                <a:cs typeface="Arial" panose="020B0604020202020204" pitchFamily="34" charset="0"/>
                <a:sym typeface="Arial"/>
              </a:rPr>
              <a:t> </a:t>
            </a:r>
          </a:p>
        </p:txBody>
      </p:sp>
      <p:sp>
        <p:nvSpPr>
          <p:cNvPr id="4" name="Google Shape;1977;p124">
            <a:extLst>
              <a:ext uri="{FF2B5EF4-FFF2-40B4-BE49-F238E27FC236}">
                <a16:creationId xmlns:a16="http://schemas.microsoft.com/office/drawing/2014/main" id="{77586C78-C564-4021-BCE6-44714AC9BA8A}"/>
              </a:ext>
            </a:extLst>
          </p:cNvPr>
          <p:cNvSpPr txBox="1">
            <a:spLocks/>
          </p:cNvSpPr>
          <p:nvPr/>
        </p:nvSpPr>
        <p:spPr>
          <a:xfrm>
            <a:off x="4161043" y="892120"/>
            <a:ext cx="4049507" cy="3336979"/>
          </a:xfrm>
          <a:prstGeom prst="rect">
            <a:avLst/>
          </a:prstGeom>
          <a:noFill/>
          <a:ln>
            <a:noFill/>
          </a:ln>
        </p:spPr>
        <p:txBody>
          <a:bodyPr spcFirstLastPara="1" wrap="square" lIns="91425" tIns="91425" rIns="91425" bIns="91425"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304800" algn="just">
              <a:lnSpc>
                <a:spcPct val="115000"/>
              </a:lnSpc>
              <a:spcBef>
                <a:spcPts val="0"/>
              </a:spcBef>
              <a:buSzPts val="1200"/>
              <a:buFont typeface="Arial"/>
              <a:buChar char="●"/>
            </a:pPr>
            <a:r>
              <a:rPr lang="es-ES" sz="1400" dirty="0">
                <a:latin typeface="Josefin Sans" pitchFamily="2" charset="0"/>
                <a:ea typeface="Arial"/>
                <a:cs typeface="Arial"/>
                <a:sym typeface="Arial"/>
              </a:rPr>
              <a:t>El Premio Impacto Social </a:t>
            </a:r>
            <a:r>
              <a:rPr lang="es-ES" sz="1400" dirty="0" err="1">
                <a:latin typeface="Josefin Sans" pitchFamily="2" charset="0"/>
                <a:ea typeface="Arial"/>
                <a:cs typeface="Arial"/>
                <a:sym typeface="Arial"/>
              </a:rPr>
              <a:t>iF</a:t>
            </a:r>
            <a:r>
              <a:rPr lang="es-ES" sz="1400" dirty="0">
                <a:latin typeface="Josefin Sans" pitchFamily="2" charset="0"/>
                <a:ea typeface="Arial"/>
                <a:cs typeface="Arial"/>
                <a:sym typeface="Arial"/>
              </a:rPr>
              <a:t> tiene como objetivo publicar y apoyar proyectos que contribuyan a nuestra sociedad. Las categorías de premios corresponden a los Objetivos de Desarrollo Sostenible de Naciones Unidas. Los mejores proyectos serán galardonados. Publique su proyecto en la GUÍA DE DISEÑO MUNDIAL DE </a:t>
            </a:r>
            <a:r>
              <a:rPr lang="es-ES" sz="1400" dirty="0" err="1">
                <a:latin typeface="Josefin Sans" pitchFamily="2" charset="0"/>
                <a:ea typeface="Arial"/>
                <a:cs typeface="Arial"/>
                <a:sym typeface="Arial"/>
              </a:rPr>
              <a:t>iF</a:t>
            </a:r>
            <a:r>
              <a:rPr lang="es-ES" sz="1400" dirty="0">
                <a:latin typeface="Josefin Sans" pitchFamily="2" charset="0"/>
                <a:ea typeface="Arial"/>
                <a:cs typeface="Arial"/>
                <a:sym typeface="Arial"/>
              </a:rPr>
              <a:t> y competirá automáticamente por el premio en 2021. Además, su proyecto llegará a la comunidad de diseño global a través de diversos medios de comunicación de </a:t>
            </a:r>
            <a:r>
              <a:rPr lang="es-ES" sz="1400" dirty="0" err="1">
                <a:latin typeface="Josefin Sans" pitchFamily="2" charset="0"/>
                <a:ea typeface="Arial"/>
                <a:cs typeface="Arial"/>
                <a:sym typeface="Arial"/>
              </a:rPr>
              <a:t>iF</a:t>
            </a:r>
            <a:r>
              <a:rPr lang="es-ES" sz="1400" dirty="0">
                <a:latin typeface="Josefin Sans" pitchFamily="2" charset="0"/>
                <a:ea typeface="Arial"/>
                <a:cs typeface="Arial"/>
                <a:sym typeface="Arial"/>
              </a:rPr>
              <a:t>. </a:t>
            </a:r>
          </a:p>
        </p:txBody>
      </p:sp>
      <p:sp>
        <p:nvSpPr>
          <p:cNvPr id="5" name="Google Shape;1978;p124">
            <a:extLst>
              <a:ext uri="{FF2B5EF4-FFF2-40B4-BE49-F238E27FC236}">
                <a16:creationId xmlns:a16="http://schemas.microsoft.com/office/drawing/2014/main" id="{E990DC65-D8D3-4BF1-9693-ECC0BBFD0657}"/>
              </a:ext>
            </a:extLst>
          </p:cNvPr>
          <p:cNvSpPr/>
          <p:nvPr/>
        </p:nvSpPr>
        <p:spPr>
          <a:xfrm>
            <a:off x="11150" y="4659127"/>
            <a:ext cx="9144000" cy="34136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s-ES" sz="1200" b="1" i="0" u="none" strike="noStrike" cap="none" dirty="0">
                <a:latin typeface="Josefin Sans" pitchFamily="2" charset="0"/>
                <a:ea typeface="Arial"/>
                <a:cs typeface="Arial"/>
                <a:sym typeface="Arial"/>
              </a:rPr>
              <a:t>https://ifworlddesignguide.com/awards/participate/if-social-impact-prize </a:t>
            </a:r>
            <a:endParaRPr sz="1200" b="1" i="0" u="none" strike="noStrike" cap="none" dirty="0">
              <a:latin typeface="Josefin Sans" pitchFamily="2" charset="0"/>
              <a:ea typeface="Arial"/>
              <a:cs typeface="Arial"/>
              <a:sym typeface="Arial"/>
            </a:endParaRPr>
          </a:p>
        </p:txBody>
      </p:sp>
      <p:pic>
        <p:nvPicPr>
          <p:cNvPr id="6" name="Google Shape;1979;p124">
            <a:extLst>
              <a:ext uri="{FF2B5EF4-FFF2-40B4-BE49-F238E27FC236}">
                <a16:creationId xmlns:a16="http://schemas.microsoft.com/office/drawing/2014/main" id="{0412BA04-AE6B-4AC7-A374-C0BEDEA5AE7D}"/>
              </a:ext>
            </a:extLst>
          </p:cNvPr>
          <p:cNvPicPr preferRelativeResize="0"/>
          <p:nvPr/>
        </p:nvPicPr>
        <p:blipFill rotWithShape="1">
          <a:blip r:embed="rId2">
            <a:alphaModFix/>
          </a:blip>
          <a:srcRect/>
          <a:stretch/>
        </p:blipFill>
        <p:spPr>
          <a:xfrm>
            <a:off x="1914602" y="840166"/>
            <a:ext cx="2246441" cy="2323334"/>
          </a:xfrm>
          <a:prstGeom prst="rect">
            <a:avLst/>
          </a:prstGeom>
          <a:noFill/>
          <a:ln>
            <a:noFill/>
          </a:ln>
        </p:spPr>
      </p:pic>
      <p:pic>
        <p:nvPicPr>
          <p:cNvPr id="7" name="Google Shape;1980;p124">
            <a:extLst>
              <a:ext uri="{FF2B5EF4-FFF2-40B4-BE49-F238E27FC236}">
                <a16:creationId xmlns:a16="http://schemas.microsoft.com/office/drawing/2014/main" id="{8F90344C-99E7-4B3F-B252-D00C7C53F587}"/>
              </a:ext>
            </a:extLst>
          </p:cNvPr>
          <p:cNvPicPr preferRelativeResize="0"/>
          <p:nvPr/>
        </p:nvPicPr>
        <p:blipFill rotWithShape="1">
          <a:blip r:embed="rId3">
            <a:alphaModFix/>
          </a:blip>
          <a:srcRect/>
          <a:stretch/>
        </p:blipFill>
        <p:spPr>
          <a:xfrm>
            <a:off x="1914602" y="3163500"/>
            <a:ext cx="1134533" cy="1066800"/>
          </a:xfrm>
          <a:prstGeom prst="rect">
            <a:avLst/>
          </a:prstGeom>
          <a:noFill/>
          <a:ln>
            <a:noFill/>
          </a:ln>
        </p:spPr>
      </p:pic>
      <p:pic>
        <p:nvPicPr>
          <p:cNvPr id="8" name="Google Shape;1981;p124">
            <a:extLst>
              <a:ext uri="{FF2B5EF4-FFF2-40B4-BE49-F238E27FC236}">
                <a16:creationId xmlns:a16="http://schemas.microsoft.com/office/drawing/2014/main" id="{31662C92-7099-4EA9-869A-17143078B851}"/>
              </a:ext>
            </a:extLst>
          </p:cNvPr>
          <p:cNvPicPr preferRelativeResize="0"/>
          <p:nvPr/>
        </p:nvPicPr>
        <p:blipFill rotWithShape="1">
          <a:blip r:embed="rId4">
            <a:alphaModFix/>
          </a:blip>
          <a:srcRect/>
          <a:stretch/>
        </p:blipFill>
        <p:spPr>
          <a:xfrm>
            <a:off x="3057035" y="3184579"/>
            <a:ext cx="1128713" cy="1044521"/>
          </a:xfrm>
          <a:prstGeom prst="rect">
            <a:avLst/>
          </a:prstGeom>
          <a:noFill/>
          <a:ln>
            <a:noFill/>
          </a:ln>
        </p:spPr>
      </p:pic>
      <p:pic>
        <p:nvPicPr>
          <p:cNvPr id="9" name="Google Shape;1982;p124">
            <a:extLst>
              <a:ext uri="{FF2B5EF4-FFF2-40B4-BE49-F238E27FC236}">
                <a16:creationId xmlns:a16="http://schemas.microsoft.com/office/drawing/2014/main" id="{98735456-0C1A-49F3-B425-500A9B98E9D0}"/>
              </a:ext>
            </a:extLst>
          </p:cNvPr>
          <p:cNvPicPr preferRelativeResize="0"/>
          <p:nvPr/>
        </p:nvPicPr>
        <p:blipFill rotWithShape="1">
          <a:blip r:embed="rId5">
            <a:alphaModFix/>
          </a:blip>
          <a:srcRect/>
          <a:stretch/>
        </p:blipFill>
        <p:spPr>
          <a:xfrm>
            <a:off x="473335" y="1978403"/>
            <a:ext cx="1433368" cy="2251897"/>
          </a:xfrm>
          <a:prstGeom prst="rect">
            <a:avLst/>
          </a:prstGeom>
          <a:noFill/>
          <a:ln>
            <a:noFill/>
          </a:ln>
        </p:spPr>
      </p:pic>
      <p:pic>
        <p:nvPicPr>
          <p:cNvPr id="10" name="Google Shape;1983;p124">
            <a:extLst>
              <a:ext uri="{FF2B5EF4-FFF2-40B4-BE49-F238E27FC236}">
                <a16:creationId xmlns:a16="http://schemas.microsoft.com/office/drawing/2014/main" id="{732E83F2-538B-4A42-A2FE-69B5DDB80821}"/>
              </a:ext>
            </a:extLst>
          </p:cNvPr>
          <p:cNvPicPr preferRelativeResize="0"/>
          <p:nvPr/>
        </p:nvPicPr>
        <p:blipFill rotWithShape="1">
          <a:blip r:embed="rId6">
            <a:alphaModFix/>
          </a:blip>
          <a:srcRect/>
          <a:stretch/>
        </p:blipFill>
        <p:spPr>
          <a:xfrm>
            <a:off x="473334" y="840166"/>
            <a:ext cx="1433368" cy="1095375"/>
          </a:xfrm>
          <a:prstGeom prst="rect">
            <a:avLst/>
          </a:prstGeom>
          <a:noFill/>
          <a:ln>
            <a:noFill/>
          </a:ln>
        </p:spPr>
      </p:pic>
    </p:spTree>
    <p:extLst>
      <p:ext uri="{BB962C8B-B14F-4D97-AF65-F5344CB8AC3E}">
        <p14:creationId xmlns:p14="http://schemas.microsoft.com/office/powerpoint/2010/main" val="186979146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159674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C2C8DE9E387D9D47B70DAA18BD04872E" ma:contentTypeVersion="2" ma:contentTypeDescription="Crear nuevo documento." ma:contentTypeScope="" ma:versionID="88fd1435f83265f17dc72deeeda58f88">
  <xsd:schema xmlns:xsd="http://www.w3.org/2001/XMLSchema" xmlns:xs="http://www.w3.org/2001/XMLSchema" xmlns:p="http://schemas.microsoft.com/office/2006/metadata/properties" xmlns:ns1="http://schemas.microsoft.com/sharepoint/v3" xmlns:ns2="63ddc56a-7235-4172-813c-57092e169c45" targetNamespace="http://schemas.microsoft.com/office/2006/metadata/properties" ma:root="true" ma:fieldsID="83a78078649c51e242d595539a779d84" ns1:_="" ns2:_="">
    <xsd:import namespace="http://schemas.microsoft.com/sharepoint/v3"/>
    <xsd:import namespace="63ddc56a-7235-4172-813c-57092e169c45"/>
    <xsd:element name="properties">
      <xsd:complexType>
        <xsd:sequence>
          <xsd:element name="documentManagement">
            <xsd:complexType>
              <xsd:all>
                <xsd:element ref="ns1:PublishingStartDate" minOccurs="0"/>
                <xsd:element ref="ns1:PublishingExpirationDate" minOccurs="0"/>
                <xsd:element ref="ns2:Tipo_document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Fecha de inicio programada" ma:description="Fecha de inicio programada es una columna del sitio que crea la característica Publicación. Se usa para especificar la fecha y la hora a la que esta página se presentará por primera vez a los visitantes del sitio." ma:hidden="true" ma:internalName="PublishingStartDate">
      <xsd:simpleType>
        <xsd:restriction base="dms:Unknown"/>
      </xsd:simpleType>
    </xsd:element>
    <xsd:element name="PublishingExpirationDate" ma:index="9" nillable="true" ma:displayName="Fecha de finalización programada" ma:description="Fecha de finalización programada es una columna del sitio que crea la característica Publicación. Se usa para especificar la fecha y la hora a la que esta página dejará de presentarse a los visitantes del sitio."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3ddc56a-7235-4172-813c-57092e169c45" elementFormDefault="qualified">
    <xsd:import namespace="http://schemas.microsoft.com/office/2006/documentManagement/types"/>
    <xsd:import namespace="http://schemas.microsoft.com/office/infopath/2007/PartnerControls"/>
    <xsd:element name="Tipo_documento" ma:index="10" nillable="true" ma:displayName="Tipo_documento" ma:default="Otros" ma:format="Dropdown" ma:internalName="Tipo_documento">
      <xsd:simpleType>
        <xsd:restriction base="dms:Choice">
          <xsd:enumeration value="Carta_trato_digno"/>
          <xsd:enumeration value="Caracterizacion"/>
          <xsd:enumeration value="Otro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ipo_documento xmlns="63ddc56a-7235-4172-813c-57092e169c45">Otros</Tipo_documento>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CB6140E6-A914-4FE6-AA4C-049711E5BF25}">
  <ds:schemaRefs>
    <ds:schemaRef ds:uri="http://schemas.microsoft.com/sharepoint/v3/contenttype/forms"/>
  </ds:schemaRefs>
</ds:datastoreItem>
</file>

<file path=customXml/itemProps2.xml><?xml version="1.0" encoding="utf-8"?>
<ds:datastoreItem xmlns:ds="http://schemas.openxmlformats.org/officeDocument/2006/customXml" ds:itemID="{0CA1E1EB-FC1A-44F5-9281-472F414469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3ddc56a-7235-4172-813c-57092e169c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941284D-EB8B-4F61-AFFE-C6296D13298F}">
  <ds:schemaRefs>
    <ds:schemaRef ds:uri="http://schemas.microsoft.com/office/2006/metadata/properties"/>
    <ds:schemaRef ds:uri="http://schemas.microsoft.com/office/infopath/2007/PartnerControls"/>
    <ds:schemaRef ds:uri="63ddc56a-7235-4172-813c-57092e169c45"/>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4927</TotalTime>
  <Words>8458</Words>
  <Application>Microsoft Office PowerPoint</Application>
  <PresentationFormat>Presentación en pantalla (16:9)</PresentationFormat>
  <Paragraphs>652</Paragraphs>
  <Slides>97</Slides>
  <Notes>92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97</vt:i4>
      </vt:variant>
    </vt:vector>
  </HeadingPairs>
  <TitlesOfParts>
    <vt:vector size="102" baseType="lpstr">
      <vt:lpstr>Arial</vt:lpstr>
      <vt:lpstr>Calibri</vt:lpstr>
      <vt:lpstr>Josefin Sans</vt:lpstr>
      <vt:lpstr>Noto Sans Symbols</vt:lpstr>
      <vt:lpstr>Tema de Office</vt:lpstr>
      <vt:lpstr>Acceso a Diferentes fuentes de financiación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Convocatoria - Calidad para exportar</vt:lpstr>
      <vt:lpstr>Presentación de PowerPoint</vt:lpstr>
      <vt:lpstr>Presentación de PowerPoint</vt:lpstr>
      <vt:lpstr>Convocatoria - Nación emprendedora </vt:lpstr>
      <vt:lpstr>Presentación de PowerPoint</vt:lpstr>
      <vt:lpstr>Presentación de PowerPoint</vt:lpstr>
      <vt:lpstr>SENA ESNARANJA </vt:lpstr>
      <vt:lpstr>Presentación de PowerPoint</vt:lpstr>
      <vt:lpstr>Convocatoria - Creación de empresas de base tecnológica tipo Spin-Off basados en biotecnología, Bioeconomía o tecnologías convergentes con esta.</vt:lpstr>
      <vt:lpstr>Convocatoria-Conexiones financieras 2021</vt:lpstr>
      <vt:lpstr>Presentación de PowerPoint</vt:lpstr>
      <vt:lpstr>Presentación de PowerPoint</vt:lpstr>
      <vt:lpstr>Colombia Emprende e Innova - Recursos por $ 60.000 Millones </vt:lpstr>
      <vt:lpstr>Convocatoria FITIC-Recursos por $ 8.800 millones </vt:lpstr>
      <vt:lpstr>Convocatoria - I+D+i de los sectores TIC postal y audiovisual</vt:lpstr>
      <vt:lpstr>Cursos virtuales para emprendedores digitales </vt:lpstr>
      <vt:lpstr>Presentación de PowerPoint</vt:lpstr>
      <vt:lpstr>Concurso 18vo - Capital Semilla 2021 </vt:lpstr>
      <vt:lpstr>Presentación de PowerPoint</vt:lpstr>
      <vt:lpstr>Convocatoria -Cundinamarca Emprende y se Reactiva Recursos $1.500 millones</vt:lpstr>
      <vt:lpstr>Presentación de PowerPoint</vt:lpstr>
      <vt:lpstr>Presentación de PowerPoint</vt:lpstr>
      <vt:lpstr>Laboratorio Startup</vt:lpstr>
      <vt:lpstr>Creo en mi </vt:lpstr>
      <vt:lpstr>Presentación de PowerPoint</vt:lpstr>
      <vt:lpstr>Reactivación Comercial para Micronegocios</vt:lpstr>
      <vt:lpstr>Fábricas de Internacionalización </vt:lpstr>
      <vt:lpstr>Presentación de PowerPoint</vt:lpstr>
      <vt:lpstr>Formula Bogotá Productiva </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Leonardo Cantor</dc:creator>
  <cp:lastModifiedBy>Gladis Velez</cp:lastModifiedBy>
  <cp:revision>750</cp:revision>
  <dcterms:created xsi:type="dcterms:W3CDTF">2019-11-27T03:16:21Z</dcterms:created>
  <dcterms:modified xsi:type="dcterms:W3CDTF">2022-02-08T18:38:21Z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0x010100C2C8DE9E387D9D47B70DAA18BD04872E</vt:lpwstr>
  </property>
</Properties>
</file>