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4" r:id="rId1"/>
  </p:sldMasterIdLst>
  <p:sldIdLst>
    <p:sldId id="291" r:id="rId2"/>
    <p:sldId id="342" r:id="rId3"/>
    <p:sldId id="369" r:id="rId4"/>
    <p:sldId id="352" r:id="rId5"/>
    <p:sldId id="371" r:id="rId6"/>
    <p:sldId id="337" r:id="rId7"/>
    <p:sldId id="370" r:id="rId8"/>
    <p:sldId id="372" r:id="rId9"/>
    <p:sldId id="373" r:id="rId10"/>
    <p:sldId id="353" r:id="rId11"/>
    <p:sldId id="354" r:id="rId12"/>
    <p:sldId id="358" r:id="rId13"/>
    <p:sldId id="357" r:id="rId14"/>
    <p:sldId id="376" r:id="rId15"/>
    <p:sldId id="374" r:id="rId16"/>
    <p:sldId id="359" r:id="rId17"/>
    <p:sldId id="360" r:id="rId18"/>
    <p:sldId id="361" r:id="rId19"/>
    <p:sldId id="362" r:id="rId20"/>
    <p:sldId id="364" r:id="rId21"/>
    <p:sldId id="365" r:id="rId22"/>
    <p:sldId id="366" r:id="rId23"/>
    <p:sldId id="367" r:id="rId24"/>
    <p:sldId id="345" r:id="rId25"/>
    <p:sldId id="36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3DAAE730-FF34-4AD2-B191-B5D30A7CDB39}">
          <p14:sldIdLst>
            <p14:sldId id="291"/>
            <p14:sldId id="342"/>
            <p14:sldId id="369"/>
            <p14:sldId id="352"/>
            <p14:sldId id="371"/>
            <p14:sldId id="337"/>
            <p14:sldId id="370"/>
            <p14:sldId id="372"/>
            <p14:sldId id="373"/>
            <p14:sldId id="353"/>
            <p14:sldId id="354"/>
            <p14:sldId id="358"/>
            <p14:sldId id="357"/>
            <p14:sldId id="376"/>
            <p14:sldId id="374"/>
            <p14:sldId id="359"/>
            <p14:sldId id="360"/>
            <p14:sldId id="361"/>
            <p14:sldId id="362"/>
            <p14:sldId id="364"/>
            <p14:sldId id="365"/>
            <p14:sldId id="366"/>
          </p14:sldIdLst>
        </p14:section>
        <p14:section name="Sección sin título" id="{2C8F6A52-8600-46F2-A2A8-0DC8E64F84B0}">
          <p14:sldIdLst>
            <p14:sldId id="367"/>
            <p14:sldId id="345"/>
            <p14:sldId id="3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3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arolina Montoya Bedoya" initials="SCMB" lastIdx="0" clrIdx="0">
    <p:extLst>
      <p:ext uri="{19B8F6BF-5375-455C-9EA6-DF929625EA0E}">
        <p15:presenceInfo xmlns:p15="http://schemas.microsoft.com/office/powerpoint/2012/main" userId="S-1-5-21-1836410667-2628117613-3946582407-921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33CCCC"/>
    <a:srgbClr val="009999"/>
    <a:srgbClr val="FFE5FF"/>
    <a:srgbClr val="FF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Acento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3" autoAdjust="0"/>
    <p:restoredTop sz="94630" autoAdjust="0"/>
  </p:normalViewPr>
  <p:slideViewPr>
    <p:cSldViewPr snapToGrid="0">
      <p:cViewPr varScale="1">
        <p:scale>
          <a:sx n="79" d="100"/>
          <a:sy n="79" d="100"/>
        </p:scale>
        <p:origin x="1170" y="54"/>
      </p:cViewPr>
      <p:guideLst>
        <p:guide orient="horz" pos="13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Carolina" userId="f2a4425f-a688-4d74-ba21-03d0bd65dba8" providerId="ADAL" clId="{99B07FBA-F2D6-4FD2-9D25-DF02CD6128EC}"/>
    <pc:docChg chg="modSld">
      <pc:chgData name="Sara Carolina" userId="f2a4425f-a688-4d74-ba21-03d0bd65dba8" providerId="ADAL" clId="{99B07FBA-F2D6-4FD2-9D25-DF02CD6128EC}" dt="2021-05-28T14:06:40.531" v="2"/>
      <pc:docMkLst>
        <pc:docMk/>
      </pc:docMkLst>
      <pc:sldChg chg="modSp mod">
        <pc:chgData name="Sara Carolina" userId="f2a4425f-a688-4d74-ba21-03d0bd65dba8" providerId="ADAL" clId="{99B07FBA-F2D6-4FD2-9D25-DF02CD6128EC}" dt="2021-05-28T14:06:40.531" v="2"/>
        <pc:sldMkLst>
          <pc:docMk/>
          <pc:sldMk cId="440642314" sldId="337"/>
        </pc:sldMkLst>
        <pc:spChg chg="mod">
          <ac:chgData name="Sara Carolina" userId="f2a4425f-a688-4d74-ba21-03d0bd65dba8" providerId="ADAL" clId="{99B07FBA-F2D6-4FD2-9D25-DF02CD6128EC}" dt="2021-05-28T14:06:40.531" v="2"/>
          <ac:spMkLst>
            <pc:docMk/>
            <pc:sldMk cId="440642314" sldId="337"/>
            <ac:spMk id="3" creationId="{00000000-0000-0000-0000-000000000000}"/>
          </ac:spMkLst>
        </pc:spChg>
      </pc:sldChg>
    </pc:docChg>
  </pc:docChgLst>
  <pc:docChgLst>
    <pc:chgData name="Sara Carolina" userId="f2a4425f-a688-4d74-ba21-03d0bd65dba8" providerId="ADAL" clId="{801F0A28-3D66-49B3-89CB-72050E7E37B0}"/>
    <pc:docChg chg="custSel modSld">
      <pc:chgData name="Sara Carolina" userId="f2a4425f-a688-4d74-ba21-03d0bd65dba8" providerId="ADAL" clId="{801F0A28-3D66-49B3-89CB-72050E7E37B0}" dt="2021-08-04T14:00:11.516" v="0" actId="313"/>
      <pc:docMkLst>
        <pc:docMk/>
      </pc:docMkLst>
      <pc:sldChg chg="modSp mod">
        <pc:chgData name="Sara Carolina" userId="f2a4425f-a688-4d74-ba21-03d0bd65dba8" providerId="ADAL" clId="{801F0A28-3D66-49B3-89CB-72050E7E37B0}" dt="2021-08-04T14:00:11.516" v="0" actId="313"/>
        <pc:sldMkLst>
          <pc:docMk/>
          <pc:sldMk cId="2876529427" sldId="360"/>
        </pc:sldMkLst>
        <pc:spChg chg="mod">
          <ac:chgData name="Sara Carolina" userId="f2a4425f-a688-4d74-ba21-03d0bd65dba8" providerId="ADAL" clId="{801F0A28-3D66-49B3-89CB-72050E7E37B0}" dt="2021-08-04T14:00:11.516" v="0" actId="313"/>
          <ac:spMkLst>
            <pc:docMk/>
            <pc:sldMk cId="2876529427" sldId="360"/>
            <ac:spMk id="3" creationId="{00000000-0000-0000-0000-000000000000}"/>
          </ac:spMkLst>
        </pc:spChg>
      </pc:sldChg>
    </pc:docChg>
  </pc:docChgLst>
  <pc:docChgLst>
    <pc:chgData name="Sara Carolina" userId="f2a4425f-a688-4d74-ba21-03d0bd65dba8" providerId="ADAL" clId="{FF08DB5D-7F4C-4869-90F9-856A127EE240}"/>
    <pc:docChg chg="modSld sldOrd">
      <pc:chgData name="Sara Carolina" userId="f2a4425f-a688-4d74-ba21-03d0bd65dba8" providerId="ADAL" clId="{FF08DB5D-7F4C-4869-90F9-856A127EE240}" dt="2021-06-28T23:23:38.511" v="255" actId="108"/>
      <pc:docMkLst>
        <pc:docMk/>
      </pc:docMkLst>
      <pc:sldChg chg="modSp mod">
        <pc:chgData name="Sara Carolina" userId="f2a4425f-a688-4d74-ba21-03d0bd65dba8" providerId="ADAL" clId="{FF08DB5D-7F4C-4869-90F9-856A127EE240}" dt="2021-06-28T23:23:38.511" v="255" actId="108"/>
        <pc:sldMkLst>
          <pc:docMk/>
          <pc:sldMk cId="440642314" sldId="337"/>
        </pc:sldMkLst>
        <pc:spChg chg="mod">
          <ac:chgData name="Sara Carolina" userId="f2a4425f-a688-4d74-ba21-03d0bd65dba8" providerId="ADAL" clId="{FF08DB5D-7F4C-4869-90F9-856A127EE240}" dt="2021-06-28T23:23:38.511" v="255" actId="108"/>
          <ac:spMkLst>
            <pc:docMk/>
            <pc:sldMk cId="440642314" sldId="337"/>
            <ac:spMk id="3" creationId="{00000000-0000-0000-0000-000000000000}"/>
          </ac:spMkLst>
        </pc:spChg>
      </pc:sldChg>
      <pc:sldChg chg="modSp mod">
        <pc:chgData name="Sara Carolina" userId="f2a4425f-a688-4d74-ba21-03d0bd65dba8" providerId="ADAL" clId="{FF08DB5D-7F4C-4869-90F9-856A127EE240}" dt="2021-06-17T22:23:14.092" v="223" actId="20577"/>
        <pc:sldMkLst>
          <pc:docMk/>
          <pc:sldMk cId="2592588037" sldId="369"/>
        </pc:sldMkLst>
        <pc:spChg chg="mod">
          <ac:chgData name="Sara Carolina" userId="f2a4425f-a688-4d74-ba21-03d0bd65dba8" providerId="ADAL" clId="{FF08DB5D-7F4C-4869-90F9-856A127EE240}" dt="2021-06-17T22:23:14.092" v="223" actId="20577"/>
          <ac:spMkLst>
            <pc:docMk/>
            <pc:sldMk cId="2592588037" sldId="369"/>
            <ac:spMk id="3" creationId="{00000000-0000-0000-0000-000000000000}"/>
          </ac:spMkLst>
        </pc:spChg>
      </pc:sldChg>
      <pc:sldChg chg="ord">
        <pc:chgData name="Sara Carolina" userId="f2a4425f-a688-4d74-ba21-03d0bd65dba8" providerId="ADAL" clId="{FF08DB5D-7F4C-4869-90F9-856A127EE240}" dt="2021-06-28T23:22:48.779" v="225"/>
        <pc:sldMkLst>
          <pc:docMk/>
          <pc:sldMk cId="3853392586" sldId="371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859B96-0CBA-4765-B4CD-728B5522360A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es-CO"/>
        </a:p>
      </dgm:t>
    </dgm:pt>
    <dgm:pt modelId="{569101BD-037F-4D26-A253-56C9E3AD5076}">
      <dgm:prSet phldrT="[Texto]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CO" b="1" dirty="0"/>
            <a:t>¿QUIÉN ES EL PROTAGONISTA?</a:t>
          </a:r>
          <a:endParaRPr lang="es-CO" dirty="0"/>
        </a:p>
      </dgm:t>
    </dgm:pt>
    <dgm:pt modelId="{DA7CADE5-0128-463C-83E7-E5D3C6CED1CA}" type="parTrans" cxnId="{B8CD19AF-688A-49EF-8591-AAA9E44C82C7}">
      <dgm:prSet/>
      <dgm:spPr/>
      <dgm:t>
        <a:bodyPr/>
        <a:lstStyle/>
        <a:p>
          <a:endParaRPr lang="es-CO"/>
        </a:p>
      </dgm:t>
    </dgm:pt>
    <dgm:pt modelId="{E1853D47-79E9-4C6A-9B7F-8E22F07938FF}" type="sibTrans" cxnId="{B8CD19AF-688A-49EF-8591-AAA9E44C82C7}">
      <dgm:prSet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s-CO"/>
        </a:p>
      </dgm:t>
    </dgm:pt>
    <dgm:pt modelId="{2C20E2B1-5CDC-4E76-ACD3-E426A5A0843C}">
      <dgm:prSet phldrT="[Texto]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CO" b="1" dirty="0"/>
            <a:t>¿EXISTE OPORTUNIDAD EN EL MERCADO?</a:t>
          </a:r>
          <a:endParaRPr lang="es-CO" dirty="0"/>
        </a:p>
      </dgm:t>
    </dgm:pt>
    <dgm:pt modelId="{C5605626-AD74-4BE0-B3FE-EFB18911CF7D}" type="parTrans" cxnId="{13389353-2352-4671-9255-DFE2603190D9}">
      <dgm:prSet/>
      <dgm:spPr/>
      <dgm:t>
        <a:bodyPr/>
        <a:lstStyle/>
        <a:p>
          <a:endParaRPr lang="es-CO"/>
        </a:p>
      </dgm:t>
    </dgm:pt>
    <dgm:pt modelId="{43ADF3D7-B854-4469-8A06-FF81D5BCD44F}" type="sibTrans" cxnId="{13389353-2352-4671-9255-DFE2603190D9}">
      <dgm:prSet/>
      <dgm:spPr/>
      <dgm:t>
        <a:bodyPr/>
        <a:lstStyle/>
        <a:p>
          <a:endParaRPr lang="es-CO"/>
        </a:p>
      </dgm:t>
    </dgm:pt>
    <dgm:pt modelId="{1D9995C2-CE9F-4AD2-827D-80A4825410A1}">
      <dgm:prSet phldrT="[Texto]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CO" b="1" dirty="0"/>
            <a:t>¿CUÁL ES MI SOLUCIÓN?</a:t>
          </a:r>
          <a:endParaRPr lang="es-CO" dirty="0"/>
        </a:p>
      </dgm:t>
    </dgm:pt>
    <dgm:pt modelId="{0BADC7BE-9267-46EA-B16C-D607A9243225}" type="parTrans" cxnId="{D94997EA-C4EA-4DBC-BE49-E0BAA5B91D41}">
      <dgm:prSet/>
      <dgm:spPr/>
      <dgm:t>
        <a:bodyPr/>
        <a:lstStyle/>
        <a:p>
          <a:endParaRPr lang="es-CO"/>
        </a:p>
      </dgm:t>
    </dgm:pt>
    <dgm:pt modelId="{0F55A73B-7C3F-4C5E-81A7-1CB0C15AB698}" type="sibTrans" cxnId="{D94997EA-C4EA-4DBC-BE49-E0BAA5B91D41}">
      <dgm:prSet/>
      <dgm:spPr/>
      <dgm:t>
        <a:bodyPr/>
        <a:lstStyle/>
        <a:p>
          <a:endParaRPr lang="es-CO"/>
        </a:p>
      </dgm:t>
    </dgm:pt>
    <dgm:pt modelId="{28ED8F77-35FF-4F47-AE41-6D222B6B13FE}">
      <dgm:prSet phldrT="[Texto]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CO" b="1" dirty="0"/>
            <a:t>¿CÓMO DESARROLLO MI SOLUCIÓN?</a:t>
          </a:r>
          <a:endParaRPr lang="es-CO" dirty="0"/>
        </a:p>
      </dgm:t>
    </dgm:pt>
    <dgm:pt modelId="{3A959F2E-BBDD-49D1-B927-70A4C8B3F867}" type="parTrans" cxnId="{1CD88585-2FEA-4BDB-995A-1E2EB4050F26}">
      <dgm:prSet/>
      <dgm:spPr/>
      <dgm:t>
        <a:bodyPr/>
        <a:lstStyle/>
        <a:p>
          <a:endParaRPr lang="es-CO"/>
        </a:p>
      </dgm:t>
    </dgm:pt>
    <dgm:pt modelId="{C9B7117A-1DC8-4245-934E-0D509E8F3501}" type="sibTrans" cxnId="{1CD88585-2FEA-4BDB-995A-1E2EB4050F26}">
      <dgm:prSet/>
      <dgm:spPr/>
      <dgm:t>
        <a:bodyPr/>
        <a:lstStyle/>
        <a:p>
          <a:endParaRPr lang="es-CO"/>
        </a:p>
      </dgm:t>
    </dgm:pt>
    <dgm:pt modelId="{CB25EBE5-3E39-44B6-97B9-8B3152374A41}">
      <dgm:prSet phldrT="[Texto]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CO" b="1" dirty="0"/>
            <a:t>¿CUÁL ES EL FUTURO DE MI NEGOCIO?</a:t>
          </a:r>
          <a:endParaRPr lang="es-CO" dirty="0"/>
        </a:p>
      </dgm:t>
    </dgm:pt>
    <dgm:pt modelId="{6A28342C-4094-423F-96E8-5D2A9AB8F684}" type="parTrans" cxnId="{4A13D96E-0AED-4874-80FA-C013EFB86EB1}">
      <dgm:prSet/>
      <dgm:spPr/>
      <dgm:t>
        <a:bodyPr/>
        <a:lstStyle/>
        <a:p>
          <a:endParaRPr lang="es-CO"/>
        </a:p>
      </dgm:t>
    </dgm:pt>
    <dgm:pt modelId="{E7764852-63DC-4A0B-A8A8-1E5FA2D21262}" type="sibTrans" cxnId="{4A13D96E-0AED-4874-80FA-C013EFB86EB1}">
      <dgm:prSet/>
      <dgm:spPr/>
      <dgm:t>
        <a:bodyPr/>
        <a:lstStyle/>
        <a:p>
          <a:endParaRPr lang="es-CO"/>
        </a:p>
      </dgm:t>
    </dgm:pt>
    <dgm:pt modelId="{0CE94111-3A68-4E94-BBD3-C9EC3A750747}">
      <dgm:prSet phldrT="[Texto]"/>
      <dgm:spPr>
        <a:solidFill>
          <a:srgbClr val="7030A0"/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s-CO" b="1" dirty="0"/>
            <a:t>¿QUÉ RIESGOS ENFRENTO?</a:t>
          </a:r>
          <a:endParaRPr lang="es-CO" dirty="0"/>
        </a:p>
      </dgm:t>
    </dgm:pt>
    <dgm:pt modelId="{D89B4069-D428-45EF-AEE0-CFF40C1ECA8F}" type="parTrans" cxnId="{04469C65-331D-4429-83E5-F0C4D201DFBD}">
      <dgm:prSet/>
      <dgm:spPr/>
      <dgm:t>
        <a:bodyPr/>
        <a:lstStyle/>
        <a:p>
          <a:endParaRPr lang="es-CO"/>
        </a:p>
      </dgm:t>
    </dgm:pt>
    <dgm:pt modelId="{6F4B7BFB-E045-4CCD-8162-36D9059D27B2}" type="sibTrans" cxnId="{04469C65-331D-4429-83E5-F0C4D201DFBD}">
      <dgm:prSet/>
      <dgm:spPr/>
      <dgm:t>
        <a:bodyPr/>
        <a:lstStyle/>
        <a:p>
          <a:endParaRPr lang="es-CO"/>
        </a:p>
      </dgm:t>
    </dgm:pt>
    <dgm:pt modelId="{E4ED6986-DE16-4A3A-863E-2533C16E8762}" type="pres">
      <dgm:prSet presAssocID="{1B859B96-0CBA-4765-B4CD-728B5522360A}" presName="Name0" presStyleCnt="0">
        <dgm:presLayoutVars>
          <dgm:dir/>
          <dgm:resizeHandles val="exact"/>
        </dgm:presLayoutVars>
      </dgm:prSet>
      <dgm:spPr/>
    </dgm:pt>
    <dgm:pt modelId="{09CE9F22-EB3F-497E-A89F-3ABCC9696CAF}" type="pres">
      <dgm:prSet presAssocID="{1B859B96-0CBA-4765-B4CD-728B5522360A}" presName="cycl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723C80CA-6AA6-4AD6-A1E8-B8ABE5359128}" type="pres">
      <dgm:prSet presAssocID="{569101BD-037F-4D26-A253-56C9E3AD5076}" presName="nodeFirstNode" presStyleLbl="node1" presStyleIdx="0" presStyleCnt="6">
        <dgm:presLayoutVars>
          <dgm:bulletEnabled val="1"/>
        </dgm:presLayoutVars>
      </dgm:prSet>
      <dgm:spPr/>
    </dgm:pt>
    <dgm:pt modelId="{6B3FB82C-0D66-4C0F-AECB-D93040EE4D81}" type="pres">
      <dgm:prSet presAssocID="{E1853D47-79E9-4C6A-9B7F-8E22F07938FF}" presName="sibTransFirstNode" presStyleLbl="bgShp" presStyleIdx="0" presStyleCnt="1"/>
      <dgm:spPr/>
    </dgm:pt>
    <dgm:pt modelId="{B9CA1511-4C5F-4F0F-9002-D31DEF7C47D9}" type="pres">
      <dgm:prSet presAssocID="{2C20E2B1-5CDC-4E76-ACD3-E426A5A0843C}" presName="nodeFollowingNodes" presStyleLbl="node1" presStyleIdx="1" presStyleCnt="6" custRadScaleRad="105804" custRadScaleInc="9692">
        <dgm:presLayoutVars>
          <dgm:bulletEnabled val="1"/>
        </dgm:presLayoutVars>
      </dgm:prSet>
      <dgm:spPr/>
    </dgm:pt>
    <dgm:pt modelId="{56B111AA-1C35-41F7-8FEE-E06A2FFEEBEA}" type="pres">
      <dgm:prSet presAssocID="{1D9995C2-CE9F-4AD2-827D-80A4825410A1}" presName="nodeFollowingNodes" presStyleLbl="node1" presStyleIdx="2" presStyleCnt="6" custRadScaleRad="101323" custRadScaleInc="-21648">
        <dgm:presLayoutVars>
          <dgm:bulletEnabled val="1"/>
        </dgm:presLayoutVars>
      </dgm:prSet>
      <dgm:spPr/>
    </dgm:pt>
    <dgm:pt modelId="{388C1227-DE74-4DF8-BCB4-22EDE8749E17}" type="pres">
      <dgm:prSet presAssocID="{28ED8F77-35FF-4F47-AE41-6D222B6B13FE}" presName="nodeFollowingNodes" presStyleLbl="node1" presStyleIdx="3" presStyleCnt="6">
        <dgm:presLayoutVars>
          <dgm:bulletEnabled val="1"/>
        </dgm:presLayoutVars>
      </dgm:prSet>
      <dgm:spPr/>
    </dgm:pt>
    <dgm:pt modelId="{21F70F0B-AE58-4F14-990F-AE46EC2553E7}" type="pres">
      <dgm:prSet presAssocID="{CB25EBE5-3E39-44B6-97B9-8B3152374A41}" presName="nodeFollowingNodes" presStyleLbl="node1" presStyleIdx="4" presStyleCnt="6" custRadScaleRad="110563" custRadScaleInc="22928">
        <dgm:presLayoutVars>
          <dgm:bulletEnabled val="1"/>
        </dgm:presLayoutVars>
      </dgm:prSet>
      <dgm:spPr/>
    </dgm:pt>
    <dgm:pt modelId="{4A0A9C93-2996-44A4-AE84-08924C78C18E}" type="pres">
      <dgm:prSet presAssocID="{0CE94111-3A68-4E94-BBD3-C9EC3A750747}" presName="nodeFollowingNodes" presStyleLbl="node1" presStyleIdx="5" presStyleCnt="6" custRadScaleRad="111533" custRadScaleInc="-17895">
        <dgm:presLayoutVars>
          <dgm:bulletEnabled val="1"/>
        </dgm:presLayoutVars>
      </dgm:prSet>
      <dgm:spPr/>
    </dgm:pt>
  </dgm:ptLst>
  <dgm:cxnLst>
    <dgm:cxn modelId="{6C76F11A-F198-45C0-86BD-6C1E875F3C45}" type="presOf" srcId="{E1853D47-79E9-4C6A-9B7F-8E22F07938FF}" destId="{6B3FB82C-0D66-4C0F-AECB-D93040EE4D81}" srcOrd="0" destOrd="0" presId="urn:microsoft.com/office/officeart/2005/8/layout/cycle3"/>
    <dgm:cxn modelId="{E05F5022-472C-4CFB-B7D4-450FF77FB30D}" type="presOf" srcId="{2C20E2B1-5CDC-4E76-ACD3-E426A5A0843C}" destId="{B9CA1511-4C5F-4F0F-9002-D31DEF7C47D9}" srcOrd="0" destOrd="0" presId="urn:microsoft.com/office/officeart/2005/8/layout/cycle3"/>
    <dgm:cxn modelId="{8AEE5322-5D60-441B-969A-8C54542B5F36}" type="presOf" srcId="{28ED8F77-35FF-4F47-AE41-6D222B6B13FE}" destId="{388C1227-DE74-4DF8-BCB4-22EDE8749E17}" srcOrd="0" destOrd="0" presId="urn:microsoft.com/office/officeart/2005/8/layout/cycle3"/>
    <dgm:cxn modelId="{6E2A1D3D-2133-4591-B40D-33FC73BC8E67}" type="presOf" srcId="{1D9995C2-CE9F-4AD2-827D-80A4825410A1}" destId="{56B111AA-1C35-41F7-8FEE-E06A2FFEEBEA}" srcOrd="0" destOrd="0" presId="urn:microsoft.com/office/officeart/2005/8/layout/cycle3"/>
    <dgm:cxn modelId="{04469C65-331D-4429-83E5-F0C4D201DFBD}" srcId="{1B859B96-0CBA-4765-B4CD-728B5522360A}" destId="{0CE94111-3A68-4E94-BBD3-C9EC3A750747}" srcOrd="5" destOrd="0" parTransId="{D89B4069-D428-45EF-AEE0-CFF40C1ECA8F}" sibTransId="{6F4B7BFB-E045-4CCD-8162-36D9059D27B2}"/>
    <dgm:cxn modelId="{4A13D96E-0AED-4874-80FA-C013EFB86EB1}" srcId="{1B859B96-0CBA-4765-B4CD-728B5522360A}" destId="{CB25EBE5-3E39-44B6-97B9-8B3152374A41}" srcOrd="4" destOrd="0" parTransId="{6A28342C-4094-423F-96E8-5D2A9AB8F684}" sibTransId="{E7764852-63DC-4A0B-A8A8-1E5FA2D21262}"/>
    <dgm:cxn modelId="{13389353-2352-4671-9255-DFE2603190D9}" srcId="{1B859B96-0CBA-4765-B4CD-728B5522360A}" destId="{2C20E2B1-5CDC-4E76-ACD3-E426A5A0843C}" srcOrd="1" destOrd="0" parTransId="{C5605626-AD74-4BE0-B3FE-EFB18911CF7D}" sibTransId="{43ADF3D7-B854-4469-8A06-FF81D5BCD44F}"/>
    <dgm:cxn modelId="{1CD88585-2FEA-4BDB-995A-1E2EB4050F26}" srcId="{1B859B96-0CBA-4765-B4CD-728B5522360A}" destId="{28ED8F77-35FF-4F47-AE41-6D222B6B13FE}" srcOrd="3" destOrd="0" parTransId="{3A959F2E-BBDD-49D1-B927-70A4C8B3F867}" sibTransId="{C9B7117A-1DC8-4245-934E-0D509E8F3501}"/>
    <dgm:cxn modelId="{B8F18AA5-0063-46E4-ABD8-23F535FFF758}" type="presOf" srcId="{1B859B96-0CBA-4765-B4CD-728B5522360A}" destId="{E4ED6986-DE16-4A3A-863E-2533C16E8762}" srcOrd="0" destOrd="0" presId="urn:microsoft.com/office/officeart/2005/8/layout/cycle3"/>
    <dgm:cxn modelId="{9707D7AD-3C1F-4ECB-BFAA-41E71BD07084}" type="presOf" srcId="{0CE94111-3A68-4E94-BBD3-C9EC3A750747}" destId="{4A0A9C93-2996-44A4-AE84-08924C78C18E}" srcOrd="0" destOrd="0" presId="urn:microsoft.com/office/officeart/2005/8/layout/cycle3"/>
    <dgm:cxn modelId="{B8CD19AF-688A-49EF-8591-AAA9E44C82C7}" srcId="{1B859B96-0CBA-4765-B4CD-728B5522360A}" destId="{569101BD-037F-4D26-A253-56C9E3AD5076}" srcOrd="0" destOrd="0" parTransId="{DA7CADE5-0128-463C-83E7-E5D3C6CED1CA}" sibTransId="{E1853D47-79E9-4C6A-9B7F-8E22F07938FF}"/>
    <dgm:cxn modelId="{4987FDD3-4AC5-44A5-8EFE-56B13ED9A165}" type="presOf" srcId="{CB25EBE5-3E39-44B6-97B9-8B3152374A41}" destId="{21F70F0B-AE58-4F14-990F-AE46EC2553E7}" srcOrd="0" destOrd="0" presId="urn:microsoft.com/office/officeart/2005/8/layout/cycle3"/>
    <dgm:cxn modelId="{3D2053E5-557C-4B01-8306-68D196C8F370}" type="presOf" srcId="{569101BD-037F-4D26-A253-56C9E3AD5076}" destId="{723C80CA-6AA6-4AD6-A1E8-B8ABE5359128}" srcOrd="0" destOrd="0" presId="urn:microsoft.com/office/officeart/2005/8/layout/cycle3"/>
    <dgm:cxn modelId="{D94997EA-C4EA-4DBC-BE49-E0BAA5B91D41}" srcId="{1B859B96-0CBA-4765-B4CD-728B5522360A}" destId="{1D9995C2-CE9F-4AD2-827D-80A4825410A1}" srcOrd="2" destOrd="0" parTransId="{0BADC7BE-9267-46EA-B16C-D607A9243225}" sibTransId="{0F55A73B-7C3F-4C5E-81A7-1CB0C15AB698}"/>
    <dgm:cxn modelId="{C7D88A93-1DD8-4860-A31B-B8D0A6FE8239}" type="presParOf" srcId="{E4ED6986-DE16-4A3A-863E-2533C16E8762}" destId="{09CE9F22-EB3F-497E-A89F-3ABCC9696CAF}" srcOrd="0" destOrd="0" presId="urn:microsoft.com/office/officeart/2005/8/layout/cycle3"/>
    <dgm:cxn modelId="{A05CE441-C098-4F1F-8137-340C3B8C80C2}" type="presParOf" srcId="{09CE9F22-EB3F-497E-A89F-3ABCC9696CAF}" destId="{723C80CA-6AA6-4AD6-A1E8-B8ABE5359128}" srcOrd="0" destOrd="0" presId="urn:microsoft.com/office/officeart/2005/8/layout/cycle3"/>
    <dgm:cxn modelId="{A932A3C5-8954-4CE6-84C7-B68F5E84AA94}" type="presParOf" srcId="{09CE9F22-EB3F-497E-A89F-3ABCC9696CAF}" destId="{6B3FB82C-0D66-4C0F-AECB-D93040EE4D81}" srcOrd="1" destOrd="0" presId="urn:microsoft.com/office/officeart/2005/8/layout/cycle3"/>
    <dgm:cxn modelId="{34D48A49-9323-4A38-A1B9-2FE7C60FF533}" type="presParOf" srcId="{09CE9F22-EB3F-497E-A89F-3ABCC9696CAF}" destId="{B9CA1511-4C5F-4F0F-9002-D31DEF7C47D9}" srcOrd="2" destOrd="0" presId="urn:microsoft.com/office/officeart/2005/8/layout/cycle3"/>
    <dgm:cxn modelId="{AC28A761-4C95-4862-82A7-56B946F07D81}" type="presParOf" srcId="{09CE9F22-EB3F-497E-A89F-3ABCC9696CAF}" destId="{56B111AA-1C35-41F7-8FEE-E06A2FFEEBEA}" srcOrd="3" destOrd="0" presId="urn:microsoft.com/office/officeart/2005/8/layout/cycle3"/>
    <dgm:cxn modelId="{035F8A5B-75E6-4C8B-A148-991B49FEF7CF}" type="presParOf" srcId="{09CE9F22-EB3F-497E-A89F-3ABCC9696CAF}" destId="{388C1227-DE74-4DF8-BCB4-22EDE8749E17}" srcOrd="4" destOrd="0" presId="urn:microsoft.com/office/officeart/2005/8/layout/cycle3"/>
    <dgm:cxn modelId="{D9C24B30-5526-4E3C-8B66-62CDC7CA9D97}" type="presParOf" srcId="{09CE9F22-EB3F-497E-A89F-3ABCC9696CAF}" destId="{21F70F0B-AE58-4F14-990F-AE46EC2553E7}" srcOrd="5" destOrd="0" presId="urn:microsoft.com/office/officeart/2005/8/layout/cycle3"/>
    <dgm:cxn modelId="{CAF58DB5-C0AD-45B6-B384-58B8D1EF4699}" type="presParOf" srcId="{09CE9F22-EB3F-497E-A89F-3ABCC9696CAF}" destId="{4A0A9C93-2996-44A4-AE84-08924C78C18E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FB82C-0D66-4C0F-AECB-D93040EE4D81}">
      <dsp:nvSpPr>
        <dsp:cNvPr id="0" name=""/>
        <dsp:cNvSpPr/>
      </dsp:nvSpPr>
      <dsp:spPr>
        <a:xfrm>
          <a:off x="1707539" y="-3309"/>
          <a:ext cx="4777259" cy="4777259"/>
        </a:xfrm>
        <a:prstGeom prst="circularArrow">
          <a:avLst>
            <a:gd name="adj1" fmla="val 5274"/>
            <a:gd name="adj2" fmla="val 312630"/>
            <a:gd name="adj3" fmla="val 14226385"/>
            <a:gd name="adj4" fmla="val 17128041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3C80CA-6AA6-4AD6-A1E8-B8ABE5359128}">
      <dsp:nvSpPr>
        <dsp:cNvPr id="0" name=""/>
        <dsp:cNvSpPr/>
      </dsp:nvSpPr>
      <dsp:spPr>
        <a:xfrm>
          <a:off x="3187131" y="2488"/>
          <a:ext cx="1818075" cy="90903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¿QUIÉN ES EL PROTAGONISTA?</a:t>
          </a:r>
          <a:endParaRPr lang="es-CO" sz="1600" kern="1200" dirty="0"/>
        </a:p>
      </dsp:txBody>
      <dsp:txXfrm>
        <a:off x="3231507" y="46864"/>
        <a:ext cx="1729323" cy="820285"/>
      </dsp:txXfrm>
    </dsp:sp>
    <dsp:sp modelId="{B9CA1511-4C5F-4F0F-9002-D31DEF7C47D9}">
      <dsp:nvSpPr>
        <dsp:cNvPr id="0" name=""/>
        <dsp:cNvSpPr/>
      </dsp:nvSpPr>
      <dsp:spPr>
        <a:xfrm>
          <a:off x="5045298" y="1073432"/>
          <a:ext cx="1818075" cy="90903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¿EXISTE OPORTUNIDAD EN EL MERCADO?</a:t>
          </a:r>
          <a:endParaRPr lang="es-CO" sz="1600" kern="1200" dirty="0"/>
        </a:p>
      </dsp:txBody>
      <dsp:txXfrm>
        <a:off x="5089674" y="1117808"/>
        <a:ext cx="1729323" cy="820285"/>
      </dsp:txXfrm>
    </dsp:sp>
    <dsp:sp modelId="{56B111AA-1C35-41F7-8FEE-E06A2FFEEBEA}">
      <dsp:nvSpPr>
        <dsp:cNvPr id="0" name=""/>
        <dsp:cNvSpPr/>
      </dsp:nvSpPr>
      <dsp:spPr>
        <a:xfrm>
          <a:off x="5045306" y="2575514"/>
          <a:ext cx="1818075" cy="90903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¿CUÁL ES MI SOLUCIÓN?</a:t>
          </a:r>
          <a:endParaRPr lang="es-CO" sz="1600" kern="1200" dirty="0"/>
        </a:p>
      </dsp:txBody>
      <dsp:txXfrm>
        <a:off x="5089682" y="2619890"/>
        <a:ext cx="1729323" cy="820285"/>
      </dsp:txXfrm>
    </dsp:sp>
    <dsp:sp modelId="{388C1227-DE74-4DF8-BCB4-22EDE8749E17}">
      <dsp:nvSpPr>
        <dsp:cNvPr id="0" name=""/>
        <dsp:cNvSpPr/>
      </dsp:nvSpPr>
      <dsp:spPr>
        <a:xfrm>
          <a:off x="3187131" y="3878560"/>
          <a:ext cx="1818075" cy="90903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¿CÓMO DESARROLLO MI SOLUCIÓN?</a:t>
          </a:r>
          <a:endParaRPr lang="es-CO" sz="1600" kern="1200" dirty="0"/>
        </a:p>
      </dsp:txBody>
      <dsp:txXfrm>
        <a:off x="3231507" y="3922936"/>
        <a:ext cx="1729323" cy="820285"/>
      </dsp:txXfrm>
    </dsp:sp>
    <dsp:sp modelId="{21F70F0B-AE58-4F14-990F-AE46EC2553E7}">
      <dsp:nvSpPr>
        <dsp:cNvPr id="0" name=""/>
        <dsp:cNvSpPr/>
      </dsp:nvSpPr>
      <dsp:spPr>
        <a:xfrm>
          <a:off x="1151677" y="2610080"/>
          <a:ext cx="1818075" cy="90903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¿CUÁL ES EL FUTURO DE MI NEGOCIO?</a:t>
          </a:r>
          <a:endParaRPr lang="es-CO" sz="1600" kern="1200" dirty="0"/>
        </a:p>
      </dsp:txBody>
      <dsp:txXfrm>
        <a:off x="1196053" y="2654456"/>
        <a:ext cx="1729323" cy="820285"/>
      </dsp:txXfrm>
    </dsp:sp>
    <dsp:sp modelId="{4A0A9C93-2996-44A4-AE84-08924C78C18E}">
      <dsp:nvSpPr>
        <dsp:cNvPr id="0" name=""/>
        <dsp:cNvSpPr/>
      </dsp:nvSpPr>
      <dsp:spPr>
        <a:xfrm>
          <a:off x="1166417" y="1173053"/>
          <a:ext cx="1818075" cy="909037"/>
        </a:xfrm>
        <a:prstGeom prst="roundRect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/>
            <a:t>¿QUÉ RIESGOS ENFRENTO?</a:t>
          </a:r>
          <a:endParaRPr lang="es-CO" sz="1600" kern="1200" dirty="0"/>
        </a:p>
      </dsp:txBody>
      <dsp:txXfrm>
        <a:off x="1210793" y="1217429"/>
        <a:ext cx="1729323" cy="8202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FA97D0E-BD43-4B86-B5B1-F5174A6D74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61"/>
          <a:stretch/>
        </p:blipFill>
        <p:spPr>
          <a:xfrm>
            <a:off x="4755233" y="1041256"/>
            <a:ext cx="4374022" cy="4702866"/>
          </a:xfrm>
          <a:prstGeom prst="rect">
            <a:avLst/>
          </a:prstGeom>
        </p:spPr>
      </p:pic>
      <p:sp>
        <p:nvSpPr>
          <p:cNvPr id="8" name="Rectángulo 16">
            <a:extLst>
              <a:ext uri="{FF2B5EF4-FFF2-40B4-BE49-F238E27FC236}">
                <a16:creationId xmlns:a16="http://schemas.microsoft.com/office/drawing/2014/main" id="{1D828D3A-E79A-4B15-873F-0642E4216249}"/>
              </a:ext>
            </a:extLst>
          </p:cNvPr>
          <p:cNvSpPr/>
          <p:nvPr userDrawn="1"/>
        </p:nvSpPr>
        <p:spPr>
          <a:xfrm>
            <a:off x="803585" y="254531"/>
            <a:ext cx="8340416" cy="2714700"/>
          </a:xfrm>
          <a:prstGeom prst="rect">
            <a:avLst/>
          </a:prstGeom>
          <a:solidFill>
            <a:srgbClr val="52AD3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9" name="Imagen 1" descr="image002">
            <a:extLst>
              <a:ext uri="{FF2B5EF4-FFF2-40B4-BE49-F238E27FC236}">
                <a16:creationId xmlns:a16="http://schemas.microsoft.com/office/drawing/2014/main" id="{69254888-9A94-4795-897A-804D114E74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2" y="6377599"/>
            <a:ext cx="1795367" cy="37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322DEB8-DFD6-4E5F-83D2-939AD17592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3" t="82315" r="28530" b="8428"/>
          <a:stretch/>
        </p:blipFill>
        <p:spPr>
          <a:xfrm>
            <a:off x="7697970" y="6349883"/>
            <a:ext cx="892754" cy="41136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29A1D8D-ACE7-4A83-B600-4B5E40D6CC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6" t="82906" r="48125" b="8428"/>
          <a:stretch/>
        </p:blipFill>
        <p:spPr>
          <a:xfrm>
            <a:off x="5467554" y="6363013"/>
            <a:ext cx="1382894" cy="38510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ACD0902-1514-455C-8FB8-0ECBC6D5ED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b="13357"/>
          <a:stretch/>
        </p:blipFill>
        <p:spPr>
          <a:xfrm>
            <a:off x="3008832" y="6375367"/>
            <a:ext cx="1611199" cy="382435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77E25F3-E758-4C4B-B311-5E4C525FE699}"/>
              </a:ext>
            </a:extLst>
          </p:cNvPr>
          <p:cNvCxnSpPr/>
          <p:nvPr userDrawn="1"/>
        </p:nvCxnSpPr>
        <p:spPr>
          <a:xfrm>
            <a:off x="124691" y="6294014"/>
            <a:ext cx="88842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EDF6B333-B568-451C-ABB4-686D8914A625}"/>
              </a:ext>
            </a:extLst>
          </p:cNvPr>
          <p:cNvSpPr/>
          <p:nvPr userDrawn="1"/>
        </p:nvSpPr>
        <p:spPr>
          <a:xfrm>
            <a:off x="1" y="254531"/>
            <a:ext cx="180926" cy="2710520"/>
          </a:xfrm>
          <a:prstGeom prst="rect">
            <a:avLst/>
          </a:prstGeom>
          <a:solidFill>
            <a:srgbClr val="71B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DA27D767-F6EA-4C90-A3C5-A1EFE835F3B8}"/>
              </a:ext>
            </a:extLst>
          </p:cNvPr>
          <p:cNvSpPr/>
          <p:nvPr userDrawn="1"/>
        </p:nvSpPr>
        <p:spPr>
          <a:xfrm>
            <a:off x="597522" y="254531"/>
            <a:ext cx="207216" cy="2714700"/>
          </a:xfrm>
          <a:prstGeom prst="rect">
            <a:avLst/>
          </a:prstGeom>
          <a:solidFill>
            <a:srgbClr val="52AD3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6" name="Rectángulo 13">
            <a:extLst>
              <a:ext uri="{FF2B5EF4-FFF2-40B4-BE49-F238E27FC236}">
                <a16:creationId xmlns:a16="http://schemas.microsoft.com/office/drawing/2014/main" id="{997D1127-5C28-44F9-A8C1-203329A1F413}"/>
              </a:ext>
            </a:extLst>
          </p:cNvPr>
          <p:cNvSpPr/>
          <p:nvPr userDrawn="1"/>
        </p:nvSpPr>
        <p:spPr>
          <a:xfrm>
            <a:off x="185398" y="254531"/>
            <a:ext cx="206062" cy="2714700"/>
          </a:xfrm>
          <a:prstGeom prst="rect">
            <a:avLst/>
          </a:prstGeom>
          <a:solidFill>
            <a:srgbClr val="52AD3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7" name="Rectángulo 14">
            <a:extLst>
              <a:ext uri="{FF2B5EF4-FFF2-40B4-BE49-F238E27FC236}">
                <a16:creationId xmlns:a16="http://schemas.microsoft.com/office/drawing/2014/main" id="{D7F8759E-9734-4A49-AD88-6BFCDAB20B75}"/>
              </a:ext>
            </a:extLst>
          </p:cNvPr>
          <p:cNvSpPr/>
          <p:nvPr userDrawn="1"/>
        </p:nvSpPr>
        <p:spPr>
          <a:xfrm>
            <a:off x="391460" y="254531"/>
            <a:ext cx="206063" cy="2714700"/>
          </a:xfrm>
          <a:prstGeom prst="rect">
            <a:avLst/>
          </a:prstGeom>
          <a:solidFill>
            <a:srgbClr val="52AD3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74886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833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2901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1" descr="image00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2" y="6377599"/>
            <a:ext cx="1795367" cy="37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3" t="82315" r="28530" b="8428"/>
          <a:stretch/>
        </p:blipFill>
        <p:spPr>
          <a:xfrm>
            <a:off x="7697970" y="6349883"/>
            <a:ext cx="892754" cy="41136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6" t="82906" r="48125" b="8428"/>
          <a:stretch/>
        </p:blipFill>
        <p:spPr>
          <a:xfrm>
            <a:off x="5467554" y="6363013"/>
            <a:ext cx="1382894" cy="38510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 rotWithShape="1">
          <a:blip r:embed="rId5"/>
          <a:srcRect b="13357"/>
          <a:stretch/>
        </p:blipFill>
        <p:spPr>
          <a:xfrm>
            <a:off x="3008832" y="6375367"/>
            <a:ext cx="1611199" cy="382435"/>
          </a:xfrm>
          <a:prstGeom prst="rect">
            <a:avLst/>
          </a:prstGeom>
        </p:spPr>
      </p:pic>
      <p:cxnSp>
        <p:nvCxnSpPr>
          <p:cNvPr id="14" name="Conector recto 13"/>
          <p:cNvCxnSpPr/>
          <p:nvPr userDrawn="1"/>
        </p:nvCxnSpPr>
        <p:spPr>
          <a:xfrm>
            <a:off x="124691" y="6294014"/>
            <a:ext cx="88842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n 14"/>
          <p:cNvPicPr>
            <a:picLocks noChangeAspect="1"/>
          </p:cNvPicPr>
          <p:nvPr userDrawn="1"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61"/>
          <a:stretch/>
        </p:blipFill>
        <p:spPr>
          <a:xfrm>
            <a:off x="4755233" y="1041256"/>
            <a:ext cx="4374022" cy="4702866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 userDrawn="1"/>
        </p:nvSpPr>
        <p:spPr>
          <a:xfrm>
            <a:off x="1010800" y="254531"/>
            <a:ext cx="7886620" cy="546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Rectángulo 16"/>
          <p:cNvSpPr/>
          <p:nvPr userDrawn="1"/>
        </p:nvSpPr>
        <p:spPr>
          <a:xfrm>
            <a:off x="803585" y="254531"/>
            <a:ext cx="8340416" cy="546853"/>
          </a:xfrm>
          <a:prstGeom prst="rect">
            <a:avLst/>
          </a:prstGeom>
          <a:solidFill>
            <a:srgbClr val="52AD3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8" name="Rectángulo 17"/>
          <p:cNvSpPr/>
          <p:nvPr userDrawn="1"/>
        </p:nvSpPr>
        <p:spPr>
          <a:xfrm>
            <a:off x="1" y="254531"/>
            <a:ext cx="180926" cy="546011"/>
          </a:xfrm>
          <a:prstGeom prst="rect">
            <a:avLst/>
          </a:prstGeom>
          <a:solidFill>
            <a:srgbClr val="71B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9" name="Rectángulo 15"/>
          <p:cNvSpPr/>
          <p:nvPr userDrawn="1"/>
        </p:nvSpPr>
        <p:spPr>
          <a:xfrm>
            <a:off x="597522" y="254531"/>
            <a:ext cx="207216" cy="546853"/>
          </a:xfrm>
          <a:prstGeom prst="rect">
            <a:avLst/>
          </a:prstGeom>
          <a:solidFill>
            <a:srgbClr val="52AD3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0" name="Rectángulo 13"/>
          <p:cNvSpPr/>
          <p:nvPr userDrawn="1"/>
        </p:nvSpPr>
        <p:spPr>
          <a:xfrm>
            <a:off x="185398" y="254531"/>
            <a:ext cx="206062" cy="546853"/>
          </a:xfrm>
          <a:prstGeom prst="rect">
            <a:avLst/>
          </a:prstGeom>
          <a:solidFill>
            <a:srgbClr val="52AD3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21" name="Rectángulo 14"/>
          <p:cNvSpPr/>
          <p:nvPr userDrawn="1"/>
        </p:nvSpPr>
        <p:spPr>
          <a:xfrm>
            <a:off x="391460" y="254531"/>
            <a:ext cx="206063" cy="546853"/>
          </a:xfrm>
          <a:prstGeom prst="rect">
            <a:avLst/>
          </a:prstGeom>
          <a:solidFill>
            <a:srgbClr val="52AD3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5613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EF4FD60-7BF2-4BA6-A857-3E93DA1AE0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61"/>
          <a:stretch/>
        </p:blipFill>
        <p:spPr>
          <a:xfrm>
            <a:off x="4755233" y="1041256"/>
            <a:ext cx="4374022" cy="470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3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6796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8225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  <p:pic>
        <p:nvPicPr>
          <p:cNvPr id="6" name="Imagen 1" descr="image002">
            <a:extLst>
              <a:ext uri="{FF2B5EF4-FFF2-40B4-BE49-F238E27FC236}">
                <a16:creationId xmlns:a16="http://schemas.microsoft.com/office/drawing/2014/main" id="{516CA3E3-CFAF-4E62-B459-700A44354A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2" y="6377599"/>
            <a:ext cx="1795367" cy="37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603BAAE-7179-447E-A5FD-47A7C3C138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3" t="82315" r="28530" b="8428"/>
          <a:stretch/>
        </p:blipFill>
        <p:spPr>
          <a:xfrm>
            <a:off x="7697970" y="6349883"/>
            <a:ext cx="892754" cy="41136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F4A142A-C6A1-493B-A5B6-7423251FCE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6" t="82906" r="48125" b="8428"/>
          <a:stretch/>
        </p:blipFill>
        <p:spPr>
          <a:xfrm>
            <a:off x="5467554" y="6363013"/>
            <a:ext cx="1382894" cy="38510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1A928AA-C0C4-436D-90EE-8379953B45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13357"/>
          <a:stretch/>
        </p:blipFill>
        <p:spPr>
          <a:xfrm>
            <a:off x="3008832" y="6375367"/>
            <a:ext cx="1611199" cy="382435"/>
          </a:xfrm>
          <a:prstGeom prst="rect">
            <a:avLst/>
          </a:prstGeom>
        </p:spPr>
      </p:pic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9CB6F49-1DB3-46DC-B39A-9B0291131E95}"/>
              </a:ext>
            </a:extLst>
          </p:cNvPr>
          <p:cNvCxnSpPr/>
          <p:nvPr userDrawn="1"/>
        </p:nvCxnSpPr>
        <p:spPr>
          <a:xfrm>
            <a:off x="124691" y="6294014"/>
            <a:ext cx="88842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3FADA8B7-0494-4291-A1BA-0F5F7CD765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61"/>
          <a:stretch/>
        </p:blipFill>
        <p:spPr>
          <a:xfrm>
            <a:off x="4755233" y="1041256"/>
            <a:ext cx="4374022" cy="4702866"/>
          </a:xfrm>
          <a:prstGeom prst="rect">
            <a:avLst/>
          </a:prstGeom>
        </p:spPr>
      </p:pic>
      <p:sp>
        <p:nvSpPr>
          <p:cNvPr id="12" name="Rectángulo 16">
            <a:extLst>
              <a:ext uri="{FF2B5EF4-FFF2-40B4-BE49-F238E27FC236}">
                <a16:creationId xmlns:a16="http://schemas.microsoft.com/office/drawing/2014/main" id="{869728B5-6F84-4060-B158-C076AECCDCAB}"/>
              </a:ext>
            </a:extLst>
          </p:cNvPr>
          <p:cNvSpPr/>
          <p:nvPr userDrawn="1"/>
        </p:nvSpPr>
        <p:spPr>
          <a:xfrm>
            <a:off x="803585" y="254531"/>
            <a:ext cx="8340416" cy="546853"/>
          </a:xfrm>
          <a:prstGeom prst="rect">
            <a:avLst/>
          </a:prstGeom>
          <a:solidFill>
            <a:srgbClr val="52AD3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AE0D5FF-8537-4443-B749-57E7AAE812D6}"/>
              </a:ext>
            </a:extLst>
          </p:cNvPr>
          <p:cNvSpPr/>
          <p:nvPr userDrawn="1"/>
        </p:nvSpPr>
        <p:spPr>
          <a:xfrm>
            <a:off x="1" y="254531"/>
            <a:ext cx="180926" cy="546011"/>
          </a:xfrm>
          <a:prstGeom prst="rect">
            <a:avLst/>
          </a:prstGeom>
          <a:solidFill>
            <a:srgbClr val="71B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981AEAF-EAB7-4846-B746-9D0A4DA7FB0F}"/>
              </a:ext>
            </a:extLst>
          </p:cNvPr>
          <p:cNvSpPr/>
          <p:nvPr userDrawn="1"/>
        </p:nvSpPr>
        <p:spPr>
          <a:xfrm>
            <a:off x="597522" y="254531"/>
            <a:ext cx="207216" cy="546853"/>
          </a:xfrm>
          <a:prstGeom prst="rect">
            <a:avLst/>
          </a:prstGeom>
          <a:solidFill>
            <a:srgbClr val="52AD3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 13">
            <a:extLst>
              <a:ext uri="{FF2B5EF4-FFF2-40B4-BE49-F238E27FC236}">
                <a16:creationId xmlns:a16="http://schemas.microsoft.com/office/drawing/2014/main" id="{17C2EA04-AB53-4A05-8EEF-8411CFF8BF3F}"/>
              </a:ext>
            </a:extLst>
          </p:cNvPr>
          <p:cNvSpPr/>
          <p:nvPr userDrawn="1"/>
        </p:nvSpPr>
        <p:spPr>
          <a:xfrm>
            <a:off x="185398" y="254531"/>
            <a:ext cx="206062" cy="546853"/>
          </a:xfrm>
          <a:prstGeom prst="rect">
            <a:avLst/>
          </a:prstGeom>
          <a:solidFill>
            <a:srgbClr val="52AD3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6" name="Rectángulo 14">
            <a:extLst>
              <a:ext uri="{FF2B5EF4-FFF2-40B4-BE49-F238E27FC236}">
                <a16:creationId xmlns:a16="http://schemas.microsoft.com/office/drawing/2014/main" id="{F8E61C5B-F946-4B2E-88CB-E4ACAEAA2486}"/>
              </a:ext>
            </a:extLst>
          </p:cNvPr>
          <p:cNvSpPr/>
          <p:nvPr userDrawn="1"/>
        </p:nvSpPr>
        <p:spPr>
          <a:xfrm>
            <a:off x="391460" y="254531"/>
            <a:ext cx="206063" cy="546853"/>
          </a:xfrm>
          <a:prstGeom prst="rect">
            <a:avLst/>
          </a:prstGeom>
          <a:solidFill>
            <a:srgbClr val="52AD3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04379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5" name="Imagen 1" descr="image002">
            <a:extLst>
              <a:ext uri="{FF2B5EF4-FFF2-40B4-BE49-F238E27FC236}">
                <a16:creationId xmlns:a16="http://schemas.microsoft.com/office/drawing/2014/main" id="{AAB6CD9D-E816-4E9C-AA75-CC0521F514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42" y="6377599"/>
            <a:ext cx="1795367" cy="377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D696596-B1BD-4312-86CB-11E6E677A3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03" t="82315" r="28530" b="8428"/>
          <a:stretch/>
        </p:blipFill>
        <p:spPr>
          <a:xfrm>
            <a:off x="7697970" y="6349883"/>
            <a:ext cx="892754" cy="41136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78C0015-7A03-4283-BF9A-8DDBFFC4EC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6" t="82906" r="48125" b="8428"/>
          <a:stretch/>
        </p:blipFill>
        <p:spPr>
          <a:xfrm>
            <a:off x="5467554" y="6363013"/>
            <a:ext cx="1382894" cy="38510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F8972AC-7ED1-4503-A0F9-9232372B14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b="13357"/>
          <a:stretch/>
        </p:blipFill>
        <p:spPr>
          <a:xfrm>
            <a:off x="3008832" y="6375367"/>
            <a:ext cx="1611199" cy="382435"/>
          </a:xfrm>
          <a:prstGeom prst="rect">
            <a:avLst/>
          </a:prstGeom>
        </p:spPr>
      </p:pic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41BC46B3-B5BC-413F-9FC3-978DE05DAC20}"/>
              </a:ext>
            </a:extLst>
          </p:cNvPr>
          <p:cNvCxnSpPr/>
          <p:nvPr userDrawn="1"/>
        </p:nvCxnSpPr>
        <p:spPr>
          <a:xfrm>
            <a:off x="124691" y="6294014"/>
            <a:ext cx="88842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id="{A37AB70F-F3FB-48D7-874C-2B8F24D0A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2461"/>
          <a:stretch/>
        </p:blipFill>
        <p:spPr>
          <a:xfrm>
            <a:off x="4755233" y="1154270"/>
            <a:ext cx="4374022" cy="4702866"/>
          </a:xfrm>
          <a:prstGeom prst="rect">
            <a:avLst/>
          </a:prstGeom>
        </p:spPr>
      </p:pic>
      <p:sp>
        <p:nvSpPr>
          <p:cNvPr id="11" name="Rectángulo 16">
            <a:extLst>
              <a:ext uri="{FF2B5EF4-FFF2-40B4-BE49-F238E27FC236}">
                <a16:creationId xmlns:a16="http://schemas.microsoft.com/office/drawing/2014/main" id="{44EBDCAC-84F9-447E-99E6-4478AFCBAC66}"/>
              </a:ext>
            </a:extLst>
          </p:cNvPr>
          <p:cNvSpPr/>
          <p:nvPr userDrawn="1"/>
        </p:nvSpPr>
        <p:spPr>
          <a:xfrm>
            <a:off x="803585" y="254531"/>
            <a:ext cx="8340416" cy="546853"/>
          </a:xfrm>
          <a:prstGeom prst="rect">
            <a:avLst/>
          </a:prstGeom>
          <a:solidFill>
            <a:srgbClr val="52AD30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0D6A892-2B44-42D1-87E1-C03C3CB68928}"/>
              </a:ext>
            </a:extLst>
          </p:cNvPr>
          <p:cNvSpPr/>
          <p:nvPr userDrawn="1"/>
        </p:nvSpPr>
        <p:spPr>
          <a:xfrm>
            <a:off x="1" y="254531"/>
            <a:ext cx="180926" cy="546011"/>
          </a:xfrm>
          <a:prstGeom prst="rect">
            <a:avLst/>
          </a:prstGeom>
          <a:solidFill>
            <a:srgbClr val="71BA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3" name="Rectángulo 15">
            <a:extLst>
              <a:ext uri="{FF2B5EF4-FFF2-40B4-BE49-F238E27FC236}">
                <a16:creationId xmlns:a16="http://schemas.microsoft.com/office/drawing/2014/main" id="{01285487-DA3B-445F-9019-47204A94D2FB}"/>
              </a:ext>
            </a:extLst>
          </p:cNvPr>
          <p:cNvSpPr/>
          <p:nvPr userDrawn="1"/>
        </p:nvSpPr>
        <p:spPr>
          <a:xfrm>
            <a:off x="597522" y="254531"/>
            <a:ext cx="207216" cy="546853"/>
          </a:xfrm>
          <a:prstGeom prst="rect">
            <a:avLst/>
          </a:prstGeom>
          <a:solidFill>
            <a:srgbClr val="52AD30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EF8CD47-13E9-4B52-B57C-C82AE0D576B7}"/>
              </a:ext>
            </a:extLst>
          </p:cNvPr>
          <p:cNvSpPr/>
          <p:nvPr userDrawn="1"/>
        </p:nvSpPr>
        <p:spPr>
          <a:xfrm>
            <a:off x="185398" y="254531"/>
            <a:ext cx="206062" cy="546853"/>
          </a:xfrm>
          <a:prstGeom prst="rect">
            <a:avLst/>
          </a:prstGeom>
          <a:solidFill>
            <a:srgbClr val="52AD3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1B82723-C447-4E0B-B467-813C7A41E5DB}"/>
              </a:ext>
            </a:extLst>
          </p:cNvPr>
          <p:cNvSpPr/>
          <p:nvPr userDrawn="1"/>
        </p:nvSpPr>
        <p:spPr>
          <a:xfrm>
            <a:off x="391460" y="254531"/>
            <a:ext cx="206063" cy="546853"/>
          </a:xfrm>
          <a:prstGeom prst="rect">
            <a:avLst/>
          </a:prstGeom>
          <a:solidFill>
            <a:srgbClr val="52AD3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2557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9292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1358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E8102-2127-44B9-9DDF-62239CBE8E58}" type="datetimeFigureOut">
              <a:rPr lang="es-CO" smtClean="0"/>
              <a:t>12/04/2023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437A0-B060-4CBB-8392-852FBCA7861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493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66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alesup.com/crm-online/cc-informacion-del-cliente.shtml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alesup.com/crm-online/recursos-humanos-y-su-aporte-a-la-productividad.shtml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alesup.com/crm-online/cc-innovacion-en-los-negocios-creatividad.shtml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543" y="450221"/>
            <a:ext cx="6748272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ítulo 20"/>
          <p:cNvSpPr>
            <a:spLocks noGrp="1"/>
          </p:cNvSpPr>
          <p:nvPr>
            <p:ph type="ctrTitle"/>
          </p:nvPr>
        </p:nvSpPr>
        <p:spPr>
          <a:xfrm>
            <a:off x="825501" y="1111086"/>
            <a:ext cx="5767578" cy="2623885"/>
          </a:xfrm>
        </p:spPr>
        <p:txBody>
          <a:bodyPr anchor="ctr">
            <a:normAutofit/>
          </a:bodyPr>
          <a:lstStyle/>
          <a:p>
            <a:pPr algn="l"/>
            <a:r>
              <a:rPr lang="es-CO" sz="5300" b="1">
                <a:solidFill>
                  <a:srgbClr val="FFFFFF"/>
                </a:solidFill>
              </a:rPr>
              <a:t>NUEVO MODELO </a:t>
            </a:r>
            <a:br>
              <a:rPr lang="es-CO" sz="5300" b="1">
                <a:solidFill>
                  <a:srgbClr val="FFFFFF"/>
                </a:solidFill>
              </a:rPr>
            </a:br>
            <a:r>
              <a:rPr lang="es-CO" sz="5300" b="1">
                <a:solidFill>
                  <a:srgbClr val="FFFFFF"/>
                </a:solidFill>
              </a:rPr>
              <a:t>PLAN DE NEGOCIO</a:t>
            </a:r>
            <a:br>
              <a:rPr lang="es-CO" sz="5300" b="1">
                <a:solidFill>
                  <a:srgbClr val="FFFFFF"/>
                </a:solidFill>
              </a:rPr>
            </a:br>
            <a:r>
              <a:rPr lang="es-CO" sz="5300" b="1">
                <a:solidFill>
                  <a:srgbClr val="FFFFFF"/>
                </a:solidFill>
              </a:rPr>
              <a:t>FONDO EMPRENDER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21269"/>
            <a:ext cx="84582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ubtítulo 17"/>
          <p:cNvSpPr>
            <a:spLocks noGrp="1"/>
          </p:cNvSpPr>
          <p:nvPr>
            <p:ph type="subTitle" idx="1"/>
          </p:nvPr>
        </p:nvSpPr>
        <p:spPr>
          <a:xfrm>
            <a:off x="809624" y="4843002"/>
            <a:ext cx="7509510" cy="1234345"/>
          </a:xfrm>
        </p:spPr>
        <p:txBody>
          <a:bodyPr anchor="ctr">
            <a:normAutofit/>
          </a:bodyPr>
          <a:lstStyle/>
          <a:p>
            <a:pPr algn="l"/>
            <a:r>
              <a:rPr lang="es-CO" sz="2300" b="1">
                <a:solidFill>
                  <a:srgbClr val="1B1B1B"/>
                </a:solidFill>
              </a:rPr>
              <a:t>TIPS DE FORMULACIÓN </a:t>
            </a:r>
          </a:p>
          <a:p>
            <a:pPr algn="l"/>
            <a:r>
              <a:rPr lang="es-CO" sz="2300" b="1">
                <a:solidFill>
                  <a:srgbClr val="1B1B1B"/>
                </a:solidFill>
              </a:rPr>
              <a:t>PLANES INDUSTRIA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14508" y="450221"/>
            <a:ext cx="1586592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45F52B3-9169-A8FB-49CF-9C33B297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249" y="2828916"/>
            <a:ext cx="1364575" cy="120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672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QUIÉN ES EL PROTAGONISTA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509666" y="1458686"/>
            <a:ext cx="730627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Necesidades que existen en el mercado: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dirty="0"/>
              <a:t>Es importante resaltar las razones para la puesta en marcha del plan de negocios en diferentes ámbitos: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-Necesidades sociales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-Culturales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-Económicas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-Políticas.</a:t>
            </a:r>
          </a:p>
          <a:p>
            <a:pPr algn="just"/>
            <a:endParaRPr lang="es-CO" dirty="0"/>
          </a:p>
          <a:p>
            <a:pPr algn="just"/>
            <a:r>
              <a:rPr lang="es-CO" dirty="0"/>
              <a:t>*Mirar el plan de desarrollo: Nacional, regional y municipal: ¿Qué estrategias conocen en su sector se implementan hacia el emprendimiento?</a:t>
            </a:r>
          </a:p>
          <a:p>
            <a:pPr algn="just"/>
            <a:endParaRPr lang="es-CO" dirty="0">
              <a:solidFill>
                <a:srgbClr val="FF0000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A50B862-66E0-3079-3123-DEE8D11B4F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596" y="229461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07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2322" y="839286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¿EXISTE OPORTUNIDAD EN EL MERCADO?</a:t>
            </a:r>
            <a:br>
              <a:rPr lang="en-US" sz="2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1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52321" y="2147568"/>
            <a:ext cx="5508485" cy="3351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/>
              <a:t>3. Describa la tendencia de crecimiento del mercado en el que se encuentra su negocio. ( Tendencias de sector en los últimos 3 años y como a evolucionado)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b="1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/>
              <a:t>Colocar el código ciuu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/>
              <a:t>Mirar en google el crecimiento del sector en los últimos tres años (términos positivos y colocar la fuente). Ojo términos positivos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/>
              <a:t>Desarrollo Tecnológico e Industrial del Sector.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/>
              <a:t>Tendencias a corto, mediano y LP que piensa implementar su empresa.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/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300"/>
              <a:t>(TENDENCIA DEL MERCADO Y DE SU NEGOCIO )  tendencia de como se ve usted a corto y mediano plazo </a:t>
            </a:r>
          </a:p>
          <a:p>
            <a:pPr marL="28575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660" y="0"/>
            <a:ext cx="157734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7138" y="2357641"/>
            <a:ext cx="2167815" cy="2167815"/>
          </a:xfrm>
          <a:prstGeom prst="ellipse">
            <a:avLst/>
          </a:prstGeom>
          <a:solidFill>
            <a:srgbClr val="FFFFFF"/>
          </a:solidFill>
          <a:ln w="22225">
            <a:solidFill>
              <a:srgbClr val="A6D9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F25528E-A843-8138-CD28-B09EA5910E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6311" r="5595" b="-1"/>
          <a:stretch/>
        </p:blipFill>
        <p:spPr>
          <a:xfrm>
            <a:off x="6598028" y="2461923"/>
            <a:ext cx="1937263" cy="1934153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3992735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85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Análisis del Mercado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52321" y="2227943"/>
            <a:ext cx="5033221" cy="3788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-Mercado nacional (segmentar el mercado por genero, familias, empresas, edades, estratos)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-Mercado objetivo: ejemplo hombres y mujeres de Medellín, entre 15-30 años. Hay un total de 10,000  (anuario estadístico gov, DANE, cite la fuente)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-Mercado potencial: 1% del mercado objetivo es decir 100 mujeres y hombres. (Mirar ejemplo capacidad productiva y proyectada)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/>
              <a:t>¿Por qué para el cliente es importante y necesario el producto?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rgbClr val="A6D9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FD4FAEA-789E-1775-9A51-713CEBD5E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646" y="2865141"/>
            <a:ext cx="1300092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34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C002536E-9367-4B63-83A6-69B34034D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439232"/>
              </p:ext>
            </p:extLst>
          </p:nvPr>
        </p:nvGraphicFramePr>
        <p:xfrm>
          <a:off x="253217" y="1111348"/>
          <a:ext cx="8665699" cy="56184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6607">
                  <a:extLst>
                    <a:ext uri="{9D8B030D-6E8A-4147-A177-3AD203B41FA5}">
                      <a16:colId xmlns:a16="http://schemas.microsoft.com/office/drawing/2014/main" val="3176612553"/>
                    </a:ext>
                  </a:extLst>
                </a:gridCol>
                <a:gridCol w="1461220">
                  <a:extLst>
                    <a:ext uri="{9D8B030D-6E8A-4147-A177-3AD203B41FA5}">
                      <a16:colId xmlns:a16="http://schemas.microsoft.com/office/drawing/2014/main" val="1154175456"/>
                    </a:ext>
                  </a:extLst>
                </a:gridCol>
                <a:gridCol w="2251398">
                  <a:extLst>
                    <a:ext uri="{9D8B030D-6E8A-4147-A177-3AD203B41FA5}">
                      <a16:colId xmlns:a16="http://schemas.microsoft.com/office/drawing/2014/main" val="3108535353"/>
                    </a:ext>
                  </a:extLst>
                </a:gridCol>
                <a:gridCol w="1103800">
                  <a:extLst>
                    <a:ext uri="{9D8B030D-6E8A-4147-A177-3AD203B41FA5}">
                      <a16:colId xmlns:a16="http://schemas.microsoft.com/office/drawing/2014/main" val="3488031446"/>
                    </a:ext>
                  </a:extLst>
                </a:gridCol>
                <a:gridCol w="1466476">
                  <a:extLst>
                    <a:ext uri="{9D8B030D-6E8A-4147-A177-3AD203B41FA5}">
                      <a16:colId xmlns:a16="http://schemas.microsoft.com/office/drawing/2014/main" val="3637544648"/>
                    </a:ext>
                  </a:extLst>
                </a:gridCol>
                <a:gridCol w="1016198">
                  <a:extLst>
                    <a:ext uri="{9D8B030D-6E8A-4147-A177-3AD203B41FA5}">
                      <a16:colId xmlns:a16="http://schemas.microsoft.com/office/drawing/2014/main" val="1250767668"/>
                    </a:ext>
                  </a:extLst>
                </a:gridCol>
              </a:tblGrid>
              <a:tr h="443383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</a:rPr>
                        <a:t>ANÁLISIS DE LA COMPETENCIA</a:t>
                      </a: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641849"/>
                  </a:ext>
                </a:extLst>
              </a:tr>
              <a:tr h="19905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</a:rPr>
                        <a:t>Nombre</a:t>
                      </a:r>
                      <a:endParaRPr lang="es-ES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  <a:highlight>
                            <a:srgbClr val="FFFF00"/>
                          </a:highlight>
                        </a:rPr>
                        <a:t>100 caracteres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effectLst/>
                        </a:rPr>
                        <a:t>Localización</a:t>
                      </a:r>
                      <a:endParaRPr lang="es-ES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</a:rPr>
                        <a:t>Productos/Servicios</a:t>
                      </a:r>
                      <a:endParaRPr lang="es-ES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</a:rPr>
                        <a:t>Precios</a:t>
                      </a:r>
                      <a:endParaRPr lang="es-ES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effectLst/>
                        </a:rPr>
                        <a:t>Logística de Distribución</a:t>
                      </a:r>
                      <a:endParaRPr lang="es-ES" sz="18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</a:rPr>
                        <a:t>Otro Cuál</a:t>
                      </a:r>
                      <a:endParaRPr lang="es-ES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800" dirty="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45817" marR="45817" marT="0" marB="0" anchor="ctr"/>
                </a:tc>
                <a:extLst>
                  <a:ext uri="{0D108BD9-81ED-4DB2-BD59-A6C34878D82A}">
                    <a16:rowId xmlns:a16="http://schemas.microsoft.com/office/drawing/2014/main" val="177003666"/>
                  </a:ext>
                </a:extLst>
              </a:tr>
              <a:tr h="251273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ADRISSA S.A. Tallas Grandes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Tel: (57) (4) 444 44 02 · Fax:(57) (4) 312 81 63 Calle 16 Nº 45 05 Medellín · Colombia http://adrissa.com.co/adrissa.html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Mujeres jóvenes tallas grandes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Entre $60.000 a $250.000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Diseño, produccion y comercializacion de vestuario femenino y masculino, a través de una red de tiendas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La línea de </a:t>
                      </a:r>
                      <a:r>
                        <a:rPr lang="es-CO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Adrissa</a:t>
                      </a:r>
                      <a:r>
                        <a:rPr lang="es-CO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</a:rPr>
                        <a:t> plus, es enfocada más a la mujer trabajadora, en oficina, segmento de vestuario elegante formal.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12959001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0DB24380-D1B7-4AB0-8EF8-321FCDC8EE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4913" y="1822450"/>
            <a:ext cx="3017837" cy="952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462A37F5-2E49-49D8-9B20-656B7C917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9139" y="1928173"/>
            <a:ext cx="31293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es-ES" altLang="es-E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sugiere colocar máximo 4 competidores</a:t>
            </a:r>
            <a:endParaRPr kumimoji="0" lang="es-ES" altLang="es-E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4B1E850-254C-700F-A052-6412C520B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0885" y="302613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93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207DD-0473-41CF-A9BB-9356DCB3B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95303"/>
            <a:ext cx="7886700" cy="847724"/>
          </a:xfrm>
        </p:spPr>
        <p:txBody>
          <a:bodyPr>
            <a:normAutofit fontScale="90000"/>
          </a:bodyPr>
          <a:lstStyle/>
          <a:p>
            <a:r>
              <a:rPr lang="es-CO"/>
              <a:t>CUAL ES MI SOLUCION?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FE4A7A-71EB-47C6-A83A-A713247B4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343028"/>
            <a:ext cx="7886700" cy="4746624"/>
          </a:xfrm>
        </p:spPr>
        <p:txBody>
          <a:bodyPr>
            <a:normAutofit fontScale="92500"/>
          </a:bodyPr>
          <a:lstStyle/>
          <a:p>
            <a:r>
              <a:rPr lang="es-CO" sz="2000"/>
              <a:t>5-Describa la alternativas de solución que propone para satisfacer las necesidad de señaladas anteriormente:</a:t>
            </a:r>
          </a:p>
          <a:p>
            <a:endParaRPr lang="es-CO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/>
              <a:t>Idea de negocio (quien soy que hago, donde lo hago porque y para quien)</a:t>
            </a:r>
            <a:br>
              <a:rPr lang="es-CO" sz="2400"/>
            </a:br>
            <a:endParaRPr lang="es-CO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/>
              <a:t>Componente Innovador(como? En el negocio, en el producto, en el servicio, en el proceso. Maquinaria?)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 sz="2400"/>
              <a:t>Validación de mercado (metodología y resultados, VER EXCEL)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O"/>
              <a:t>Avance logrado a la fecha para la puesta en marcha del proyecto: técnico, productivo, comercial, legal  ( tengo maquinas? Tengo materia prima, tengo muebles y enseres, a nivel comercial cuantos clientes tengo? Que tengo legalmente</a:t>
            </a:r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151D99E-EAA7-5D7C-95EC-3ACBE3082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596" y="229461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22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5F6A4-7AAF-4EEF-A746-1213E6A6A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Validación Comercial.</a:t>
            </a: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8DC6E78-90E3-400B-9288-2C273B2DB565}"/>
              </a:ext>
            </a:extLst>
          </p:cNvPr>
          <p:cNvSpPr txBox="1"/>
          <p:nvPr/>
        </p:nvSpPr>
        <p:spPr>
          <a:xfrm>
            <a:off x="1223890" y="1406770"/>
            <a:ext cx="69916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Encuestas( cuantas hizo, que ha preguntado, que encontró.  Variables de análisis: mercado objetivo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Ventas (cuanto tiene de ventas)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Base de datos de clientes ( cuantos en que municipios)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Cartas de intención de compra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Focus </a:t>
            </a:r>
            <a:r>
              <a:rPr lang="es-CO" dirty="0" err="1"/>
              <a:t>Group</a:t>
            </a:r>
            <a:r>
              <a:rPr lang="es-CO" dirty="0"/>
              <a:t>. ( grupo de personas que miran, tocan y sienten la calidad, recoger las apreciaciones de estas personas, tallas, colores, ajuste..  Es un ejercicio de validación )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3A30EE3-E655-2298-BE96-091E539D0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3577" y="4423509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540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615238" cy="455265"/>
          </a:xfrm>
        </p:spPr>
        <p:txBody>
          <a:bodyPr>
            <a:normAutofit fontScale="90000"/>
          </a:bodyPr>
          <a:lstStyle/>
          <a:p>
            <a:pPr algn="ctr"/>
            <a:r>
              <a:rPr lang="es-CO" dirty="0"/>
              <a:t>Ficha Técnica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2349" r="1449"/>
          <a:stretch/>
        </p:blipFill>
        <p:spPr>
          <a:xfrm>
            <a:off x="628650" y="942974"/>
            <a:ext cx="8358188" cy="542925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42A51E4-1D16-2F3A-5795-91D603476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84" y="4685801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4889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50839" y="389442"/>
            <a:ext cx="7886620" cy="1225046"/>
          </a:xfrm>
        </p:spPr>
        <p:txBody>
          <a:bodyPr>
            <a:normAutofit fontScale="90000"/>
          </a:bodyPr>
          <a:lstStyle/>
          <a:p>
            <a:pPr lvl="0"/>
            <a:r>
              <a:rPr lang="es-CO" b="1" dirty="0"/>
              <a:t>¿</a:t>
            </a:r>
            <a:r>
              <a:rPr lang="es-CO" sz="2400" b="1" dirty="0"/>
              <a:t>Cómo obtendrá ingresos? Describa la estrategia de generación de ingresos para su proyecto.</a:t>
            </a:r>
            <a:br>
              <a:rPr lang="es-CO" dirty="0"/>
            </a:br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1022276" y="1997839"/>
            <a:ext cx="73986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Punto de venta si lo va tener, donde , cerca a </a:t>
            </a:r>
          </a:p>
          <a:p>
            <a:r>
              <a:rPr lang="es-CO" dirty="0"/>
              <a:t>-Ventas online por medio de… cuales redes sociales y  que tiene allí,  como se hospeda </a:t>
            </a:r>
          </a:p>
          <a:p>
            <a:r>
              <a:rPr lang="es-CO" dirty="0"/>
              <a:t>-Ventas al por mayor a quien en que volumen </a:t>
            </a:r>
          </a:p>
          <a:p>
            <a:r>
              <a:rPr lang="es-CO" dirty="0"/>
              <a:t> </a:t>
            </a:r>
          </a:p>
          <a:p>
            <a:r>
              <a:rPr lang="es-CO" dirty="0"/>
              <a:t>Pero de cada ítem anterior describir que va a realizar.</a:t>
            </a:r>
          </a:p>
          <a:p>
            <a:endParaRPr lang="es-CO" dirty="0"/>
          </a:p>
          <a:p>
            <a:endParaRPr lang="es-CO" dirty="0"/>
          </a:p>
          <a:p>
            <a:r>
              <a:rPr lang="es-CO" dirty="0"/>
              <a:t>*Estrategias de Promoción: tener en cuenta el simulador financiero.</a:t>
            </a:r>
          </a:p>
          <a:p>
            <a:r>
              <a:rPr lang="es-CO" dirty="0"/>
              <a:t> 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76529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46" y="1025302"/>
            <a:ext cx="8133648" cy="376901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00987" y="4951672"/>
            <a:ext cx="7525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solidFill>
                  <a:srgbClr val="FF0000"/>
                </a:solidFill>
              </a:rPr>
              <a:t>-Adaptar la presente información de acuerdo a los valores arrojados por el </a:t>
            </a:r>
            <a:r>
              <a:rPr lang="es-CO" b="1" dirty="0">
                <a:solidFill>
                  <a:srgbClr val="FF0000"/>
                </a:solidFill>
              </a:rPr>
              <a:t>simulador financiero.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1BE01B2-400B-6C86-5955-1073AF6A9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056" y="156309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95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762" y="285751"/>
            <a:ext cx="7931749" cy="452913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F61C605-B001-4707-9C18-8DE1D6446005}"/>
              </a:ext>
            </a:extLst>
          </p:cNvPr>
          <p:cNvSpPr txBox="1"/>
          <p:nvPr/>
        </p:nvSpPr>
        <p:spPr>
          <a:xfrm>
            <a:off x="1100138" y="4672013"/>
            <a:ext cx="63865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Cada uno debe pensar como se piensa constituir, que normas tiene por ejemplo una empresa SAS.  Investigue cuales son los permisos que necesita para funcionar</a:t>
            </a:r>
          </a:p>
          <a:p>
            <a:r>
              <a:rPr lang="es-CO" dirty="0"/>
              <a:t>Las normas laborales incluyen seguridad social, seguridad industrial…</a:t>
            </a:r>
          </a:p>
          <a:p>
            <a:endParaRPr lang="es-CO" dirty="0"/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AF0A11A-D068-EFE4-8266-4D4ADBCF5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613" y="1321095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8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4255943603"/>
              </p:ext>
            </p:extLst>
          </p:nvPr>
        </p:nvGraphicFramePr>
        <p:xfrm>
          <a:off x="506776" y="1200840"/>
          <a:ext cx="8192339" cy="4790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O" b="1" dirty="0"/>
              <a:t>Estructura Nuevo Plan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D99578E-E6B6-23B0-D593-C3CA5F01F8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1091" y="693710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19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51A0227-072A-4F5F-928C-E2C3E5CCD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3202" y="4440365"/>
            <a:ext cx="3184398" cy="17226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200" b="1"/>
              <a:t>Describa las condiciones técnicas más importantes para la ejecución del negocio.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5555952-47BC-4797-1AA6-774E64695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72" y="479062"/>
            <a:ext cx="2773680" cy="2439502"/>
          </a:xfrm>
          <a:prstGeom prst="rect">
            <a:avLst/>
          </a:prstGeom>
        </p:spPr>
      </p:pic>
      <p:sp>
        <p:nvSpPr>
          <p:cNvPr id="20" name="sketchy line">
            <a:extLst>
              <a:ext uri="{FF2B5EF4-FFF2-40B4-BE49-F238E27FC236}">
                <a16:creationId xmlns:a16="http://schemas.microsoft.com/office/drawing/2014/main" id="{35D99776-4B38-47DF-A302-11AD9AF8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058668" y="5294852"/>
            <a:ext cx="1554480" cy="13716"/>
          </a:xfrm>
          <a:custGeom>
            <a:avLst/>
            <a:gdLst>
              <a:gd name="connsiteX0" fmla="*/ 0 w 1554480"/>
              <a:gd name="connsiteY0" fmla="*/ 0 h 13716"/>
              <a:gd name="connsiteX1" fmla="*/ 549250 w 1554480"/>
              <a:gd name="connsiteY1" fmla="*/ 0 h 13716"/>
              <a:gd name="connsiteX2" fmla="*/ 1082954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4925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  <a:gd name="connsiteX0" fmla="*/ 0 w 1554480"/>
              <a:gd name="connsiteY0" fmla="*/ 0 h 13716"/>
              <a:gd name="connsiteX1" fmla="*/ 502615 w 1554480"/>
              <a:gd name="connsiteY1" fmla="*/ 0 h 13716"/>
              <a:gd name="connsiteX2" fmla="*/ 974141 w 1554480"/>
              <a:gd name="connsiteY2" fmla="*/ 0 h 13716"/>
              <a:gd name="connsiteX3" fmla="*/ 1554480 w 1554480"/>
              <a:gd name="connsiteY3" fmla="*/ 0 h 13716"/>
              <a:gd name="connsiteX4" fmla="*/ 1554480 w 1554480"/>
              <a:gd name="connsiteY4" fmla="*/ 13716 h 13716"/>
              <a:gd name="connsiteX5" fmla="*/ 1067410 w 1554480"/>
              <a:gd name="connsiteY5" fmla="*/ 13716 h 13716"/>
              <a:gd name="connsiteX6" fmla="*/ 518160 w 1554480"/>
              <a:gd name="connsiteY6" fmla="*/ 13716 h 13716"/>
              <a:gd name="connsiteX7" fmla="*/ 0 w 1554480"/>
              <a:gd name="connsiteY7" fmla="*/ 13716 h 13716"/>
              <a:gd name="connsiteX8" fmla="*/ 0 w 1554480"/>
              <a:gd name="connsiteY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3716" fill="none" extrusionOk="0">
                <a:moveTo>
                  <a:pt x="0" y="0"/>
                </a:moveTo>
                <a:cubicBezTo>
                  <a:pt x="69558" y="-27075"/>
                  <a:pt x="365297" y="14897"/>
                  <a:pt x="549250" y="0"/>
                </a:cubicBezTo>
                <a:cubicBezTo>
                  <a:pt x="762323" y="14872"/>
                  <a:pt x="864871" y="21041"/>
                  <a:pt x="1082954" y="0"/>
                </a:cubicBezTo>
                <a:cubicBezTo>
                  <a:pt x="1306037" y="9403"/>
                  <a:pt x="1371926" y="14821"/>
                  <a:pt x="1554480" y="0"/>
                </a:cubicBezTo>
                <a:cubicBezTo>
                  <a:pt x="1554010" y="4793"/>
                  <a:pt x="1554680" y="10394"/>
                  <a:pt x="1554480" y="13716"/>
                </a:cubicBezTo>
                <a:cubicBezTo>
                  <a:pt x="1328957" y="3179"/>
                  <a:pt x="1207025" y="27731"/>
                  <a:pt x="1067410" y="13716"/>
                </a:cubicBezTo>
                <a:cubicBezTo>
                  <a:pt x="897316" y="-7440"/>
                  <a:pt x="788951" y="-24962"/>
                  <a:pt x="549250" y="13716"/>
                </a:cubicBezTo>
                <a:cubicBezTo>
                  <a:pt x="300394" y="-2982"/>
                  <a:pt x="129576" y="35301"/>
                  <a:pt x="0" y="13716"/>
                </a:cubicBezTo>
                <a:cubicBezTo>
                  <a:pt x="354" y="8869"/>
                  <a:pt x="649" y="6738"/>
                  <a:pt x="0" y="0"/>
                </a:cubicBezTo>
                <a:close/>
              </a:path>
              <a:path w="1554480" h="13716" stroke="0" extrusionOk="0">
                <a:moveTo>
                  <a:pt x="0" y="0"/>
                </a:moveTo>
                <a:cubicBezTo>
                  <a:pt x="249513" y="10124"/>
                  <a:pt x="389298" y="10419"/>
                  <a:pt x="502615" y="0"/>
                </a:cubicBezTo>
                <a:cubicBezTo>
                  <a:pt x="616735" y="10147"/>
                  <a:pt x="791037" y="-19212"/>
                  <a:pt x="974141" y="0"/>
                </a:cubicBezTo>
                <a:cubicBezTo>
                  <a:pt x="1141919" y="34853"/>
                  <a:pt x="1248514" y="16971"/>
                  <a:pt x="1554480" y="0"/>
                </a:cubicBezTo>
                <a:cubicBezTo>
                  <a:pt x="1554288" y="3835"/>
                  <a:pt x="1554171" y="7531"/>
                  <a:pt x="1554480" y="13716"/>
                </a:cubicBezTo>
                <a:cubicBezTo>
                  <a:pt x="1337806" y="9080"/>
                  <a:pt x="1308467" y="19887"/>
                  <a:pt x="1067410" y="13716"/>
                </a:cubicBezTo>
                <a:cubicBezTo>
                  <a:pt x="824349" y="13143"/>
                  <a:pt x="783437" y="24151"/>
                  <a:pt x="518160" y="13716"/>
                </a:cubicBezTo>
                <a:cubicBezTo>
                  <a:pt x="271530" y="4598"/>
                  <a:pt x="132568" y="-7659"/>
                  <a:pt x="0" y="13716"/>
                </a:cubicBezTo>
                <a:cubicBezTo>
                  <a:pt x="768" y="9617"/>
                  <a:pt x="-274" y="4847"/>
                  <a:pt x="0" y="0"/>
                </a:cubicBezTo>
                <a:close/>
              </a:path>
              <a:path w="1554480" h="13716" fill="none" stroke="0" extrusionOk="0">
                <a:moveTo>
                  <a:pt x="0" y="0"/>
                </a:moveTo>
                <a:cubicBezTo>
                  <a:pt x="95687" y="-31247"/>
                  <a:pt x="331569" y="3404"/>
                  <a:pt x="549250" y="0"/>
                </a:cubicBezTo>
                <a:cubicBezTo>
                  <a:pt x="776590" y="6530"/>
                  <a:pt x="844530" y="-5109"/>
                  <a:pt x="1082954" y="0"/>
                </a:cubicBezTo>
                <a:cubicBezTo>
                  <a:pt x="1293569" y="15486"/>
                  <a:pt x="1361850" y="13824"/>
                  <a:pt x="1554480" y="0"/>
                </a:cubicBezTo>
                <a:cubicBezTo>
                  <a:pt x="1553504" y="4786"/>
                  <a:pt x="1554832" y="10912"/>
                  <a:pt x="1554480" y="13716"/>
                </a:cubicBezTo>
                <a:cubicBezTo>
                  <a:pt x="1366718" y="4861"/>
                  <a:pt x="1218290" y="26644"/>
                  <a:pt x="1067410" y="13716"/>
                </a:cubicBezTo>
                <a:cubicBezTo>
                  <a:pt x="900327" y="-8822"/>
                  <a:pt x="792178" y="6310"/>
                  <a:pt x="549250" y="13716"/>
                </a:cubicBezTo>
                <a:cubicBezTo>
                  <a:pt x="295300" y="2843"/>
                  <a:pt x="142619" y="40779"/>
                  <a:pt x="0" y="13716"/>
                </a:cubicBezTo>
                <a:cubicBezTo>
                  <a:pt x="813" y="8812"/>
                  <a:pt x="948" y="672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554480"/>
                      <a:gd name="connsiteY0" fmla="*/ 0 h 13716"/>
                      <a:gd name="connsiteX1" fmla="*/ 549250 w 1554480"/>
                      <a:gd name="connsiteY1" fmla="*/ 0 h 13716"/>
                      <a:gd name="connsiteX2" fmla="*/ 1082954 w 1554480"/>
                      <a:gd name="connsiteY2" fmla="*/ 0 h 13716"/>
                      <a:gd name="connsiteX3" fmla="*/ 1554480 w 1554480"/>
                      <a:gd name="connsiteY3" fmla="*/ 0 h 13716"/>
                      <a:gd name="connsiteX4" fmla="*/ 1554480 w 1554480"/>
                      <a:gd name="connsiteY4" fmla="*/ 13716 h 13716"/>
                      <a:gd name="connsiteX5" fmla="*/ 1067410 w 1554480"/>
                      <a:gd name="connsiteY5" fmla="*/ 13716 h 13716"/>
                      <a:gd name="connsiteX6" fmla="*/ 549250 w 1554480"/>
                      <a:gd name="connsiteY6" fmla="*/ 13716 h 13716"/>
                      <a:gd name="connsiteX7" fmla="*/ 0 w 1554480"/>
                      <a:gd name="connsiteY7" fmla="*/ 13716 h 13716"/>
                      <a:gd name="connsiteX8" fmla="*/ 0 w 1554480"/>
                      <a:gd name="connsiteY8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554480" h="13716" fill="none" extrusionOk="0">
                        <a:moveTo>
                          <a:pt x="0" y="0"/>
                        </a:moveTo>
                        <a:cubicBezTo>
                          <a:pt x="114141" y="-19864"/>
                          <a:pt x="345055" y="-1657"/>
                          <a:pt x="549250" y="0"/>
                        </a:cubicBezTo>
                        <a:cubicBezTo>
                          <a:pt x="753445" y="1657"/>
                          <a:pt x="862292" y="-5674"/>
                          <a:pt x="1082954" y="0"/>
                        </a:cubicBezTo>
                        <a:cubicBezTo>
                          <a:pt x="1303616" y="5674"/>
                          <a:pt x="1363530" y="4537"/>
                          <a:pt x="1554480" y="0"/>
                        </a:cubicBezTo>
                        <a:cubicBezTo>
                          <a:pt x="1553820" y="4959"/>
                          <a:pt x="1554594" y="10798"/>
                          <a:pt x="1554480" y="13716"/>
                        </a:cubicBezTo>
                        <a:cubicBezTo>
                          <a:pt x="1338847" y="1555"/>
                          <a:pt x="1215066" y="33279"/>
                          <a:pt x="1067410" y="13716"/>
                        </a:cubicBezTo>
                        <a:cubicBezTo>
                          <a:pt x="919754" y="-5847"/>
                          <a:pt x="800465" y="-1492"/>
                          <a:pt x="549250" y="13716"/>
                        </a:cubicBezTo>
                        <a:cubicBezTo>
                          <a:pt x="298035" y="28924"/>
                          <a:pt x="158868" y="18197"/>
                          <a:pt x="0" y="13716"/>
                        </a:cubicBezTo>
                        <a:cubicBezTo>
                          <a:pt x="488" y="8630"/>
                          <a:pt x="480" y="6612"/>
                          <a:pt x="0" y="0"/>
                        </a:cubicBezTo>
                        <a:close/>
                      </a:path>
                      <a:path w="1554480" h="13716" stroke="0" extrusionOk="0">
                        <a:moveTo>
                          <a:pt x="0" y="0"/>
                        </a:moveTo>
                        <a:cubicBezTo>
                          <a:pt x="249941" y="-58"/>
                          <a:pt x="367334" y="23448"/>
                          <a:pt x="502615" y="0"/>
                        </a:cubicBezTo>
                        <a:cubicBezTo>
                          <a:pt x="637897" y="-23448"/>
                          <a:pt x="813653" y="-20418"/>
                          <a:pt x="974141" y="0"/>
                        </a:cubicBezTo>
                        <a:cubicBezTo>
                          <a:pt x="1134629" y="20418"/>
                          <a:pt x="1268772" y="6288"/>
                          <a:pt x="1554480" y="0"/>
                        </a:cubicBezTo>
                        <a:cubicBezTo>
                          <a:pt x="1554232" y="4157"/>
                          <a:pt x="1554673" y="7559"/>
                          <a:pt x="1554480" y="13716"/>
                        </a:cubicBezTo>
                        <a:cubicBezTo>
                          <a:pt x="1336087" y="7600"/>
                          <a:pt x="1310024" y="15187"/>
                          <a:pt x="1067410" y="13716"/>
                        </a:cubicBezTo>
                        <a:cubicBezTo>
                          <a:pt x="824796" y="12246"/>
                          <a:pt x="787902" y="30075"/>
                          <a:pt x="518160" y="13716"/>
                        </a:cubicBezTo>
                        <a:cubicBezTo>
                          <a:pt x="248418" y="-2643"/>
                          <a:pt x="133160" y="4633"/>
                          <a:pt x="0" y="13716"/>
                        </a:cubicBezTo>
                        <a:cubicBezTo>
                          <a:pt x="43" y="9160"/>
                          <a:pt x="-111" y="48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/>
          <p:cNvSpPr txBox="1"/>
          <p:nvPr/>
        </p:nvSpPr>
        <p:spPr>
          <a:xfrm>
            <a:off x="4130802" y="4315073"/>
            <a:ext cx="4530850" cy="1847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-</a:t>
            </a:r>
            <a:r>
              <a:rPr lang="en-US" dirty="0" err="1"/>
              <a:t>Insertar</a:t>
            </a:r>
            <a:r>
              <a:rPr lang="en-US" dirty="0"/>
              <a:t> </a:t>
            </a:r>
            <a:r>
              <a:rPr lang="en-US" dirty="0" err="1"/>
              <a:t>plano</a:t>
            </a:r>
            <a:r>
              <a:rPr lang="en-US" dirty="0"/>
              <a:t>:  imagine </a:t>
            </a:r>
            <a:r>
              <a:rPr lang="en-US" dirty="0" err="1"/>
              <a:t>el</a:t>
            </a:r>
            <a:r>
              <a:rPr lang="en-US" dirty="0"/>
              <a:t> local </a:t>
            </a:r>
            <a:r>
              <a:rPr lang="en-US" dirty="0" err="1"/>
              <a:t>si</a:t>
            </a:r>
            <a:r>
              <a:rPr lang="en-US" dirty="0"/>
              <a:t> lo </a:t>
            </a:r>
            <a:r>
              <a:rPr lang="en-US" dirty="0" err="1"/>
              <a:t>requiere</a:t>
            </a:r>
            <a:r>
              <a:rPr lang="en-US" dirty="0"/>
              <a:t> y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s-CO" dirty="0"/>
              <a:t>distribución</a:t>
            </a:r>
            <a:r>
              <a:rPr lang="en-US" dirty="0"/>
              <a:t>, zona de </a:t>
            </a:r>
            <a:r>
              <a:rPr lang="en-US" dirty="0" err="1"/>
              <a:t>maquinas</a:t>
            </a:r>
            <a:r>
              <a:rPr lang="en-US" dirty="0"/>
              <a:t>, </a:t>
            </a:r>
            <a:r>
              <a:rPr lang="en-US" dirty="0" err="1"/>
              <a:t>maniquí</a:t>
            </a:r>
            <a:r>
              <a:rPr lang="en-US" dirty="0"/>
              <a:t>, local 50mts, un </a:t>
            </a:r>
            <a:r>
              <a:rPr lang="en-US" dirty="0" err="1"/>
              <a:t>baño</a:t>
            </a:r>
            <a:r>
              <a:rPr lang="en-US" dirty="0"/>
              <a:t>, vitrina de </a:t>
            </a:r>
            <a:r>
              <a:rPr lang="en-US" dirty="0" err="1"/>
              <a:t>ventas</a:t>
            </a:r>
            <a:r>
              <a:rPr lang="en-US" dirty="0"/>
              <a:t>….. </a:t>
            </a:r>
            <a:r>
              <a:rPr lang="en-US" dirty="0" err="1"/>
              <a:t>Investigue</a:t>
            </a:r>
            <a:r>
              <a:rPr lang="en-US" dirty="0"/>
              <a:t> que </a:t>
            </a:r>
            <a:r>
              <a:rPr lang="en-US" dirty="0" err="1"/>
              <a:t>necesita</a:t>
            </a:r>
            <a:r>
              <a:rPr lang="en-US" dirty="0"/>
              <a:t>: </a:t>
            </a:r>
            <a:r>
              <a:rPr lang="en-US" dirty="0" err="1"/>
              <a:t>computador</a:t>
            </a:r>
            <a:r>
              <a:rPr lang="en-US" dirty="0"/>
              <a:t>, </a:t>
            </a:r>
            <a:r>
              <a:rPr lang="en-US" dirty="0" err="1"/>
              <a:t>maquina</a:t>
            </a:r>
            <a:r>
              <a:rPr lang="en-US" dirty="0"/>
              <a:t> plana, </a:t>
            </a:r>
            <a:r>
              <a:rPr lang="en-US" dirty="0" err="1"/>
              <a:t>fileteadora</a:t>
            </a:r>
            <a:r>
              <a:rPr lang="en-US" dirty="0"/>
              <a:t>….   </a:t>
            </a:r>
            <a:r>
              <a:rPr lang="en-US" dirty="0" err="1"/>
              <a:t>Todo</a:t>
            </a:r>
            <a:r>
              <a:rPr lang="en-US" dirty="0"/>
              <a:t> </a:t>
            </a:r>
            <a:r>
              <a:rPr lang="en-US" dirty="0" err="1"/>
              <a:t>será</a:t>
            </a:r>
            <a:r>
              <a:rPr lang="en-US" dirty="0"/>
              <a:t> </a:t>
            </a:r>
            <a:r>
              <a:rPr lang="en-US" dirty="0" err="1"/>
              <a:t>comprado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Colombia.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67994"/>
              </p:ext>
            </p:extLst>
          </p:nvPr>
        </p:nvGraphicFramePr>
        <p:xfrm>
          <a:off x="4835845" y="320040"/>
          <a:ext cx="3813427" cy="39950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60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5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35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71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5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Tipo de Activo</a:t>
                      </a:r>
                      <a:r>
                        <a:rPr lang="es-ES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Descripción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Cantidad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Valor Unitario*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Requisitos técnicos**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415"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Infraestructura – Adecuaciones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5415"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Maquinaria y Equipo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5415">
                <a:tc row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Equipo de comunicación</a:t>
                      </a:r>
                      <a:br>
                        <a:rPr lang="es-CO" sz="700">
                          <a:effectLst/>
                        </a:rPr>
                      </a:br>
                      <a:r>
                        <a:rPr lang="es-CO" sz="700">
                          <a:effectLst/>
                        </a:rPr>
                        <a:t> y computación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s-CO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5415"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Muebles y Enseres y otros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3541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 dirty="0">
                          <a:effectLst/>
                        </a:rPr>
                        <a:t>Otros (incluido herramientas)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35415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Gastos pre-operativos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35415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>
                          <a:effectLst/>
                        </a:rPr>
                        <a:t> </a:t>
                      </a:r>
                      <a:endParaRPr lang="es-C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700" dirty="0">
                          <a:effectLst/>
                        </a:rPr>
                        <a:t> </a:t>
                      </a:r>
                      <a:endParaRPr lang="es-C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083" marR="17083" marT="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0111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O" dirty="0"/>
            </a:br>
            <a:br>
              <a:rPr lang="es-CO" dirty="0"/>
            </a:br>
            <a:br>
              <a:rPr lang="es-CO" dirty="0"/>
            </a:br>
            <a:r>
              <a:rPr lang="es-CO" dirty="0"/>
              <a:t>14.4.1 Detalle los activos, países proveedores y tiempos estimados:</a:t>
            </a:r>
            <a:br>
              <a:rPr lang="es-CO" dirty="0"/>
            </a:br>
            <a:br>
              <a:rPr lang="es-CO" dirty="0"/>
            </a:br>
            <a:br>
              <a:rPr lang="es-CO" dirty="0"/>
            </a:br>
            <a:endParaRPr lang="es-CO" dirty="0"/>
          </a:p>
        </p:txBody>
      </p:sp>
      <p:sp>
        <p:nvSpPr>
          <p:cNvPr id="3" name="CuadroTexto 2"/>
          <p:cNvSpPr txBox="1"/>
          <p:nvPr/>
        </p:nvSpPr>
        <p:spPr>
          <a:xfrm>
            <a:off x="628650" y="2678184"/>
            <a:ext cx="7623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-Sugiero no colocar dicha información:   todo será comprado en Colombia, porque? Todos deberíamos apoyarnos con el mercado local,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96AC936-B1CA-2289-3A24-92CF85109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452" y="1027907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65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br>
              <a:rPr lang="es-CO" dirty="0"/>
            </a:br>
            <a:br>
              <a:rPr lang="es-CO" dirty="0"/>
            </a:br>
            <a:br>
              <a:rPr lang="es-CO" dirty="0"/>
            </a:br>
            <a:br>
              <a:rPr lang="es-CO" dirty="0"/>
            </a:br>
            <a:r>
              <a:rPr lang="es-CO" dirty="0"/>
              <a:t>¿Cuál es la capacidad productiva de la empresa? (cantidad de bien o servicio por unidad de tiempo)</a:t>
            </a:r>
            <a:br>
              <a:rPr lang="es-CO" dirty="0"/>
            </a:br>
            <a:br>
              <a:rPr lang="es-CO" dirty="0"/>
            </a:br>
            <a:r>
              <a:rPr lang="es-CO" dirty="0">
                <a:solidFill>
                  <a:srgbClr val="FF0000"/>
                </a:solidFill>
              </a:rPr>
              <a:t>*</a:t>
            </a:r>
            <a:r>
              <a:rPr lang="es-CO" dirty="0"/>
              <a:t>Mirar cuadro de descripción de tiempo vs proceso.</a:t>
            </a:r>
            <a:br>
              <a:rPr lang="es-CO" dirty="0"/>
            </a:br>
            <a:endParaRPr lang="es-CO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00B3EF4-AFAC-CAB8-25B8-2E2811BCE9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676" y="4941539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0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dirty="0"/>
              <a:t>¿Cuál es el perfil del emprendedor, el rol que tendría dentro de la empresa y su dedicación?</a:t>
            </a: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277008"/>
              </p:ext>
            </p:extLst>
          </p:nvPr>
        </p:nvGraphicFramePr>
        <p:xfrm>
          <a:off x="780288" y="2233534"/>
          <a:ext cx="7632191" cy="2354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32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54500">
                <a:tc>
                  <a:txBody>
                    <a:bodyPr/>
                    <a:lstStyle/>
                    <a:p>
                      <a:pPr marL="2000250" lvl="4" indent="-17145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Perfil (formación, experiencia general y experiencia relacionada con la idea de negocio):</a:t>
                      </a:r>
                    </a:p>
                    <a:p>
                      <a:pPr marL="685800" algn="just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 </a:t>
                      </a:r>
                    </a:p>
                    <a:p>
                      <a:pPr marL="2057400" lvl="4" indent="-2286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Rol:</a:t>
                      </a:r>
                    </a:p>
                    <a:p>
                      <a:pPr marL="457200" algn="just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 </a:t>
                      </a:r>
                    </a:p>
                    <a:p>
                      <a:pPr marL="2057400" lvl="4" indent="-228600" algn="just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Dedicación (Tiempo completo / tiempo parcial):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270510" algn="l"/>
                        </a:tabLst>
                      </a:pPr>
                      <a:r>
                        <a:rPr lang="es-CO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3864529A-B64E-33E7-1565-320F96CC3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452" y="4892771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434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404601" y="2488284"/>
            <a:ext cx="8374007" cy="2462213"/>
          </a:xfrm>
          <a:prstGeom prst="rect">
            <a:avLst/>
          </a:prstGeom>
          <a:solidFill>
            <a:srgbClr val="FFE5FF">
              <a:alpha val="50000"/>
            </a:srgbClr>
          </a:solidFill>
          <a:ln>
            <a:solidFill>
              <a:srgbClr val="660066"/>
            </a:solidFill>
          </a:ln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O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es-CO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Factores externos que pueden afectar la operación del negocio: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Legales: reglamentación de sustancias controladas (químicos)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Comerciales: cambio monetario para importaciones.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Condiciones meteorológicas para alimentos.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Plagas sobre los productos o materias primas.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CO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Planes de mitigación a los riesgos presentados: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Uso de materiales sin clasificación peligrosa (no tóxicos ni controlados).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Negociaciones con proveedores y moneda local.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Programas de control de plagas.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04601" y="1373438"/>
            <a:ext cx="8374007" cy="307777"/>
          </a:xfrm>
          <a:prstGeom prst="rect">
            <a:avLst/>
          </a:prstGeom>
          <a:solidFill>
            <a:srgbClr val="660066"/>
          </a:solidFill>
          <a:ln>
            <a:solidFill>
              <a:srgbClr val="660066"/>
            </a:solidFill>
          </a:ln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chemeClr val="bg1"/>
                </a:solidFill>
              </a:rPr>
              <a:t>Descripción de factores de riesgo y mitigación de los mismos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¿QUÉ RIESGOS ENFRENTO?</a:t>
            </a:r>
          </a:p>
        </p:txBody>
      </p:sp>
    </p:spTree>
    <p:extLst>
      <p:ext uri="{BB962C8B-B14F-4D97-AF65-F5344CB8AC3E}">
        <p14:creationId xmlns:p14="http://schemas.microsoft.com/office/powerpoint/2010/main" val="2108107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/>
              <a:t>Resumen Ejecutivo</a:t>
            </a:r>
          </a:p>
        </p:txBody>
      </p:sp>
      <p:sp>
        <p:nvSpPr>
          <p:cNvPr id="5" name="Rectángulo 4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Nombre Emprendedor</a:t>
            </a:r>
          </a:p>
          <a:p>
            <a:pPr marL="457200" algn="just">
              <a:spcAft>
                <a:spcPts val="0"/>
              </a:spcAft>
              <a:tabLst>
                <a:tab pos="270510" algn="l"/>
              </a:tabLst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es-C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Perfil emprendedor</a:t>
            </a:r>
          </a:p>
          <a:p>
            <a:pPr marL="457200" algn="just">
              <a:spcAft>
                <a:spcPts val="0"/>
              </a:spcAft>
              <a:tabLst>
                <a:tab pos="270510" algn="l"/>
              </a:tabLst>
            </a:pPr>
            <a:r>
              <a:rPr lang="es-CO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es-CO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 del negocio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  <a:tabLst>
                <a:tab pos="270510" algn="l"/>
              </a:tabLst>
            </a:pPr>
            <a:r>
              <a:rPr lang="es-CO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70510" algn="l"/>
              </a:tabLst>
            </a:pPr>
            <a:r>
              <a:rPr lang="es-CO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Metas </a:t>
            </a:r>
            <a:endParaRPr lang="es-CO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/>
        </p:nvGraphicFramePr>
        <p:xfrm>
          <a:off x="2548255" y="3575717"/>
          <a:ext cx="4047490" cy="850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5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1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14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Indicador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Meta para el primer año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Empleos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Ventas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Mercadeo (eventos)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Contrapartida SENA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414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>
                          <a:effectLst/>
                        </a:rPr>
                        <a:t>Empleos indirectos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8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8B37D0B3-1FCB-2CF7-7704-A0AB4485B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452" y="1027907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70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¿Para que sirve el proyecto?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108364" y="1385455"/>
            <a:ext cx="69134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s-CO" dirty="0"/>
              <a:t>Proyecto productivo opción de grado.</a:t>
            </a:r>
          </a:p>
          <a:p>
            <a:endParaRPr lang="es-CO" dirty="0"/>
          </a:p>
          <a:p>
            <a:r>
              <a:rPr lang="es-CO" dirty="0"/>
              <a:t>2. Concursar a diferentes fuentes de financiación:</a:t>
            </a:r>
          </a:p>
          <a:p>
            <a:pPr marL="342900" indent="-342900">
              <a:buAutoNum type="arabicPeriod"/>
            </a:pP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/>
              <a:t>Ventures</a:t>
            </a:r>
            <a:endParaRPr lang="es-C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Capital semilla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/>
              <a:t>Antojate</a:t>
            </a:r>
            <a:r>
              <a:rPr lang="es-CO" dirty="0"/>
              <a:t> de Antioquia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Fondo Emprender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 err="1"/>
              <a:t>Capitalia</a:t>
            </a:r>
            <a:r>
              <a:rPr lang="es-CO" dirty="0"/>
              <a:t> Colombia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dirty="0"/>
              <a:t>Tic de las </a:t>
            </a:r>
            <a:r>
              <a:rPr lang="es-CO" dirty="0" err="1"/>
              <a:t>americas</a:t>
            </a:r>
            <a:r>
              <a:rPr lang="es-CO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  <a:p>
            <a:r>
              <a:rPr lang="es-CO" dirty="0"/>
              <a:t>3. Reglas de juego:</a:t>
            </a:r>
          </a:p>
          <a:p>
            <a:r>
              <a:rPr lang="es-CO" dirty="0"/>
              <a:t>-Muy puntual en las clases, asistencia obligatoria a las clases virtuales.</a:t>
            </a:r>
          </a:p>
          <a:p>
            <a:r>
              <a:rPr lang="es-CO" dirty="0"/>
              <a:t>-Solo se enviará el material a los que llenen el listado de asistencia.</a:t>
            </a:r>
          </a:p>
          <a:p>
            <a:r>
              <a:rPr lang="es-CO" dirty="0"/>
              <a:t>-Llenar el link de certificación.</a:t>
            </a:r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DA6D7D-7ADA-6B91-B6E0-EC516E44A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236" y="770842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88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O" dirty="0"/>
              <a:t>Manual de OSLO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654629" y="1807029"/>
            <a:ext cx="52795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CO" dirty="0"/>
              <a:t>Innovación en productos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dirty="0"/>
              <a:t>Innovación en procesos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dirty="0"/>
              <a:t>Innovación en Marketing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CO" dirty="0"/>
              <a:t>Innovación a nivel empresarial.</a:t>
            </a:r>
          </a:p>
          <a:p>
            <a:pPr marL="285750" indent="-285750">
              <a:buFont typeface="Arial" pitchFamily="34" charset="0"/>
              <a:buChar char="•"/>
            </a:pPr>
            <a:endParaRPr lang="es-CO" dirty="0"/>
          </a:p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831FB71-C0E1-F313-F294-E648F672A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5452" y="1027907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483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9B4883-21B9-42D4-8443-32E2ADC5B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220B7AC-C9AA-4C29-9FDC-40C81F2D5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292689"/>
              </p:ext>
            </p:extLst>
          </p:nvPr>
        </p:nvGraphicFramePr>
        <p:xfrm>
          <a:off x="242888" y="114300"/>
          <a:ext cx="8515350" cy="123977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131067">
                  <a:extLst>
                    <a:ext uri="{9D8B030D-6E8A-4147-A177-3AD203B41FA5}">
                      <a16:colId xmlns:a16="http://schemas.microsoft.com/office/drawing/2014/main" val="2849366231"/>
                    </a:ext>
                  </a:extLst>
                </a:gridCol>
                <a:gridCol w="2131067">
                  <a:extLst>
                    <a:ext uri="{9D8B030D-6E8A-4147-A177-3AD203B41FA5}">
                      <a16:colId xmlns:a16="http://schemas.microsoft.com/office/drawing/2014/main" val="724108407"/>
                    </a:ext>
                  </a:extLst>
                </a:gridCol>
                <a:gridCol w="2113232">
                  <a:extLst>
                    <a:ext uri="{9D8B030D-6E8A-4147-A177-3AD203B41FA5}">
                      <a16:colId xmlns:a16="http://schemas.microsoft.com/office/drawing/2014/main" val="2180514490"/>
                    </a:ext>
                  </a:extLst>
                </a:gridCol>
                <a:gridCol w="2139984">
                  <a:extLst>
                    <a:ext uri="{9D8B030D-6E8A-4147-A177-3AD203B41FA5}">
                      <a16:colId xmlns:a16="http://schemas.microsoft.com/office/drawing/2014/main" val="1192120923"/>
                    </a:ext>
                  </a:extLst>
                </a:gridCol>
              </a:tblGrid>
              <a:tr h="467839"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</a:rPr>
                        <a:t>CLIENTE</a:t>
                      </a:r>
                      <a:endParaRPr lang="es-ES" sz="1400">
                        <a:effectLst/>
                      </a:endParaRPr>
                    </a:p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  <a:highlight>
                            <a:srgbClr val="FFFF00"/>
                          </a:highlight>
                        </a:rPr>
                        <a:t>100 caracteres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</a:rPr>
                        <a:t>PERFIL</a:t>
                      </a:r>
                      <a:endParaRPr lang="es-ES" sz="1400">
                        <a:effectLst/>
                      </a:endParaRPr>
                    </a:p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</a:rPr>
                        <a:t>LOCALIZACIÓN</a:t>
                      </a:r>
                      <a:endParaRPr lang="es-ES" sz="1400">
                        <a:effectLst/>
                      </a:endParaRPr>
                    </a:p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/>
                </a:tc>
                <a:tc>
                  <a:txBody>
                    <a:bodyPr/>
                    <a:lstStyle/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JUSTIFICACIÓN</a:t>
                      </a:r>
                      <a:endParaRPr lang="es-ES" sz="1400" dirty="0">
                        <a:effectLst/>
                      </a:endParaRPr>
                    </a:p>
                    <a:p>
                      <a:pPr algn="ctr"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  <a:highlight>
                            <a:srgbClr val="FFFF00"/>
                          </a:highlight>
                        </a:rPr>
                        <a:t>1.000 caracteres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/>
                </a:tc>
                <a:extLst>
                  <a:ext uri="{0D108BD9-81ED-4DB2-BD59-A6C34878D82A}">
                    <a16:rowId xmlns:a16="http://schemas.microsoft.com/office/drawing/2014/main" val="141488723"/>
                  </a:ext>
                </a:extLst>
              </a:tr>
              <a:tr h="11929901"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Mujeres entre los XXXXXXXX a </a:t>
                      </a:r>
                      <a:r>
                        <a:rPr lang="es-CO" sz="1400" dirty="0" err="1">
                          <a:effectLst/>
                        </a:rPr>
                        <a:t>xxxxxxxxx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Perfil: mujeres jóvenes de </a:t>
                      </a:r>
                      <a:r>
                        <a:rPr lang="es-CO" sz="1400" dirty="0" err="1">
                          <a:effectLst/>
                        </a:rPr>
                        <a:t>xxxxxxxx</a:t>
                      </a:r>
                      <a:r>
                        <a:rPr lang="es-CO" sz="1400" dirty="0">
                          <a:effectLst/>
                        </a:rPr>
                        <a:t>-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 anchor="ctr"/>
                </a:tc>
                <a:tc>
                  <a:txBody>
                    <a:bodyPr/>
                    <a:lstStyle/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es-CO" sz="1400">
                          <a:effectLst/>
                        </a:rPr>
                        <a:t>Medellin, xxxx, xxxxxx</a:t>
                      </a:r>
                      <a:endParaRPr lang="es-E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s-CO" sz="1400" dirty="0">
                          <a:effectLst/>
                        </a:rPr>
                        <a:t>Son mujeres jóvenes tallas entre </a:t>
                      </a:r>
                      <a:r>
                        <a:rPr lang="es-CO" sz="1400" dirty="0" err="1">
                          <a:effectLst/>
                        </a:rPr>
                        <a:t>xxxxxxxxxxxx</a:t>
                      </a:r>
                      <a:r>
                        <a:rPr lang="es-CO" sz="1400" dirty="0">
                          <a:effectLst/>
                        </a:rPr>
                        <a:t> que les guste sentirse </a:t>
                      </a:r>
                      <a:r>
                        <a:rPr lang="es-CO" sz="1400" dirty="0" err="1">
                          <a:effectLst/>
                        </a:rPr>
                        <a:t>xxxxx</a:t>
                      </a:r>
                      <a:r>
                        <a:rPr lang="es-CO" sz="1400" dirty="0">
                          <a:effectLst/>
                        </a:rPr>
                        <a:t>, </a:t>
                      </a:r>
                      <a:r>
                        <a:rPr lang="es-CO" sz="1400" dirty="0" err="1">
                          <a:effectLst/>
                        </a:rPr>
                        <a:t>xxx</a:t>
                      </a:r>
                      <a:r>
                        <a:rPr lang="es-CO" sz="1400" dirty="0">
                          <a:effectLst/>
                        </a:rPr>
                        <a:t>, </a:t>
                      </a:r>
                      <a:r>
                        <a:rPr lang="es-CO" sz="1400" dirty="0" err="1">
                          <a:effectLst/>
                        </a:rPr>
                        <a:t>xxx</a:t>
                      </a:r>
                      <a:r>
                        <a:rPr lang="es-CO" sz="1400" dirty="0">
                          <a:effectLst/>
                        </a:rPr>
                        <a:t>, </a:t>
                      </a:r>
                      <a:r>
                        <a:rPr lang="es-CO" sz="1400" dirty="0" err="1">
                          <a:effectLst/>
                        </a:rPr>
                        <a:t>xxxx</a:t>
                      </a:r>
                      <a:r>
                        <a:rPr lang="es-CO" sz="1400" dirty="0">
                          <a:effectLst/>
                        </a:rPr>
                        <a:t>, es una mujer que busca </a:t>
                      </a:r>
                      <a:r>
                        <a:rPr lang="es-CO" sz="1400" dirty="0" err="1">
                          <a:effectLst/>
                        </a:rPr>
                        <a:t>xxxxxxxxxxx</a:t>
                      </a:r>
                      <a:r>
                        <a:rPr lang="es-CO" sz="1400" dirty="0">
                          <a:effectLst/>
                        </a:rPr>
                        <a:t>, </a:t>
                      </a:r>
                      <a:r>
                        <a:rPr lang="es-CO" sz="1400" dirty="0" err="1">
                          <a:effectLst/>
                        </a:rPr>
                        <a:t>xxxxxxxx</a:t>
                      </a:r>
                      <a:r>
                        <a:rPr lang="es-CO" sz="1400" dirty="0">
                          <a:effectLst/>
                        </a:rPr>
                        <a:t>, </a:t>
                      </a:r>
                      <a:r>
                        <a:rPr lang="es-CO" sz="1400" dirty="0" err="1">
                          <a:effectLst/>
                        </a:rPr>
                        <a:t>xxxxxxxxxxxx</a:t>
                      </a:r>
                      <a:r>
                        <a:rPr lang="es-CO" sz="1400" dirty="0">
                          <a:effectLst/>
                        </a:rPr>
                        <a:t>.</a:t>
                      </a:r>
                      <a:endParaRPr lang="es-ES" sz="1400" dirty="0">
                        <a:effectLst/>
                      </a:endParaRPr>
                    </a:p>
                    <a:p>
                      <a:pPr algn="just"/>
                      <a:r>
                        <a:rPr lang="es-CO" sz="1400" dirty="0">
                          <a:effectLst/>
                        </a:rPr>
                        <a:t> </a:t>
                      </a:r>
                      <a:endParaRPr lang="es-ES" sz="1400" dirty="0">
                        <a:effectLst/>
                      </a:endParaRPr>
                    </a:p>
                    <a:p>
                      <a:pPr algn="just"/>
                      <a:r>
                        <a:rPr lang="es-CO" sz="1400" dirty="0">
                          <a:effectLst/>
                        </a:rPr>
                        <a:t>La clienta ofrecida por </a:t>
                      </a:r>
                      <a:r>
                        <a:rPr lang="es-CO" sz="1400" dirty="0" err="1">
                          <a:effectLst/>
                        </a:rPr>
                        <a:t>xxxxxxxxxxxx</a:t>
                      </a:r>
                      <a:r>
                        <a:rPr lang="es-CO" sz="1400" dirty="0">
                          <a:effectLst/>
                        </a:rPr>
                        <a:t> genera confort, ser </a:t>
                      </a:r>
                      <a:r>
                        <a:rPr lang="es-CO" sz="1400" dirty="0" err="1">
                          <a:effectLst/>
                        </a:rPr>
                        <a:t>xxxxxxxxx</a:t>
                      </a:r>
                      <a:r>
                        <a:rPr lang="es-CO" sz="1400" dirty="0">
                          <a:effectLst/>
                        </a:rPr>
                        <a:t> en las prendas de uso diario, además es una persona que no sólo conoce los beneficios del producto sino que estaría dispuesta a pagar un excedente en el precio. por ser un producto que satisfaga sus necesidades. </a:t>
                      </a:r>
                      <a:endParaRPr lang="es-ES" sz="1400" dirty="0">
                        <a:effectLst/>
                      </a:endParaRPr>
                    </a:p>
                    <a:p>
                      <a:pPr algn="just"/>
                      <a:r>
                        <a:rPr lang="es-CO" sz="1400" dirty="0">
                          <a:effectLst/>
                        </a:rPr>
                        <a:t> </a:t>
                      </a:r>
                      <a:endParaRPr lang="es-ES" sz="1400" dirty="0">
                        <a:effectLst/>
                      </a:endParaRPr>
                    </a:p>
                    <a:p>
                      <a:pPr algn="just"/>
                      <a:r>
                        <a:rPr lang="es-CO" sz="1400" dirty="0">
                          <a:effectLst/>
                        </a:rPr>
                        <a:t>La mujer </a:t>
                      </a:r>
                      <a:r>
                        <a:rPr lang="es-CO" sz="1400" dirty="0" err="1">
                          <a:effectLst/>
                        </a:rPr>
                        <a:t>xxxxxxxxxxxx</a:t>
                      </a:r>
                      <a:r>
                        <a:rPr lang="es-CO" sz="1400" dirty="0">
                          <a:effectLst/>
                        </a:rPr>
                        <a:t> disfruta de </a:t>
                      </a:r>
                      <a:r>
                        <a:rPr lang="es-CO" sz="1400" dirty="0" err="1">
                          <a:effectLst/>
                        </a:rPr>
                        <a:t>xxxxxxxxxxxxx</a:t>
                      </a:r>
                      <a:r>
                        <a:rPr lang="es-CO" sz="1400" dirty="0">
                          <a:effectLst/>
                        </a:rPr>
                        <a:t> de historia con sensibilidad al arte roce multicultural y encanto, </a:t>
                      </a:r>
                      <a:r>
                        <a:rPr lang="es-CO" sz="1400" dirty="0" err="1">
                          <a:effectLst/>
                        </a:rPr>
                        <a:t>xxxxxxxxxxxxxxxxxxxxxxxxxxxx</a:t>
                      </a:r>
                      <a:r>
                        <a:rPr lang="es-CO" sz="1400" dirty="0">
                          <a:effectLst/>
                        </a:rPr>
                        <a:t> al aire libre, bares con presentaciones en vivo de diversas expresiones </a:t>
                      </a:r>
                      <a:r>
                        <a:rPr lang="es-CO" sz="1400" dirty="0" err="1">
                          <a:effectLst/>
                        </a:rPr>
                        <a:t>xxxxxxxxxxxxxxxxxxxxxx</a:t>
                      </a:r>
                      <a:r>
                        <a:rPr lang="es-CO" sz="1400" dirty="0">
                          <a:effectLst/>
                        </a:rPr>
                        <a:t> fascinantes, goza de agradable vida social, es </a:t>
                      </a:r>
                      <a:r>
                        <a:rPr lang="es-CO" sz="1400" dirty="0" err="1">
                          <a:effectLst/>
                        </a:rPr>
                        <a:t>xxxxxxxxxxxxxxxxxxxxxxx</a:t>
                      </a:r>
                      <a:endParaRPr lang="es-ES" sz="1400" dirty="0">
                        <a:effectLst/>
                      </a:endParaRPr>
                    </a:p>
                    <a:p>
                      <a:pPr algn="just"/>
                      <a:r>
                        <a:rPr lang="es-CO" sz="1400" dirty="0">
                          <a:effectLst/>
                        </a:rPr>
                        <a:t> </a:t>
                      </a:r>
                      <a:endParaRPr lang="es-ES" sz="1400" dirty="0">
                        <a:effectLst/>
                      </a:endParaRPr>
                    </a:p>
                    <a:p>
                      <a:pPr algn="just">
                        <a:tabLst>
                          <a:tab pos="270510" algn="l"/>
                        </a:tabLst>
                      </a:pPr>
                      <a:r>
                        <a:rPr lang="es-CO" sz="1400" dirty="0">
                          <a:effectLst/>
                        </a:rPr>
                        <a:t>Trabaja en </a:t>
                      </a:r>
                      <a:r>
                        <a:rPr lang="es-CO" sz="1400" dirty="0" err="1">
                          <a:effectLst/>
                        </a:rPr>
                        <a:t>xxxxxxxxxxxxxxxxxxxxx</a:t>
                      </a:r>
                      <a:endParaRPr lang="es-E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35602" marR="35602" marT="0" marB="0" anchor="ctr"/>
                </a:tc>
                <a:extLst>
                  <a:ext uri="{0D108BD9-81ED-4DB2-BD59-A6C34878D82A}">
                    <a16:rowId xmlns:a16="http://schemas.microsoft.com/office/drawing/2014/main" val="905364536"/>
                  </a:ext>
                </a:extLst>
              </a:tr>
            </a:tbl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97AE41A5-7532-1E52-172E-D07CBA997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6896" y="859171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392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37814" y="1036320"/>
            <a:ext cx="8080564" cy="7201972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/>
              <a:t>https://createtomorrowwgsn.com/4151918-wp-fc-2025-es/2/?aliId=eyJpIjoiTmJ4Y3MwR2FXUStpdVJ0SyIsInQiOiJmbGcrZDlzaHh1UEEzeTFKT2pjeXJRPT0ifQ%253D%253D</a:t>
            </a:r>
            <a:endParaRPr lang="es-CO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CO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dirty="0"/>
              <a:t>DESCRIBA EL PERFIL DEL CLIENTE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sz="1400" dirty="0"/>
              <a:t>Ubicación del cliente y caracterización de la zona del plan de negocio.</a:t>
            </a:r>
          </a:p>
          <a:p>
            <a:pPr algn="just"/>
            <a:endParaRPr lang="es-CO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sz="1400" dirty="0"/>
              <a:t>Perfil de cliente / usuario:  ejemplo: perfil del cliente de joyería ecológica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Consumidor final: físico/virtual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Cliente directo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Hablar de gustos, estilos, tendencias, a que se dedican al tiempo libre, </a:t>
            </a:r>
            <a:r>
              <a:rPr lang="es-CO" sz="1400" i="1" dirty="0" err="1"/>
              <a:t>etc</a:t>
            </a:r>
            <a:r>
              <a:rPr lang="es-CO" sz="1400" i="1" dirty="0"/>
              <a:t>…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Genero.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Edades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Estrato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Familias..</a:t>
            </a:r>
          </a:p>
          <a:p>
            <a:pPr lvl="1" algn="just"/>
            <a:endParaRPr lang="es-CO" sz="1400" i="1" dirty="0"/>
          </a:p>
          <a:p>
            <a:pPr lvl="1" algn="just"/>
            <a:r>
              <a:rPr lang="es-CO" sz="1400" i="1" dirty="0"/>
              <a:t>Ejemplo:</a:t>
            </a:r>
          </a:p>
          <a:p>
            <a:pPr lvl="1" algn="just"/>
            <a:endParaRPr lang="es-CO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Familias</a:t>
            </a:r>
            <a:endParaRPr lang="es-ES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Géneros: hombres y mujeres</a:t>
            </a:r>
            <a:endParaRPr lang="es-ES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Estratos</a:t>
            </a:r>
            <a:endParaRPr lang="es-ES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Edades</a:t>
            </a:r>
            <a:endParaRPr lang="es-ES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Empresas: pequeñas, micro, medianas o grandes empresas.</a:t>
            </a:r>
            <a:endParaRPr lang="es-ES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 </a:t>
            </a:r>
            <a:endParaRPr lang="es-ES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O" sz="1400" i="1" dirty="0"/>
              <a:t>ESCOGAMOS MAXIMO 3 MUNICIPIOS RELACIONADOS CON EL AREA DE COBERTURA.</a:t>
            </a:r>
            <a:endParaRPr lang="es-ES" sz="1400" i="1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sz="1400" dirty="0">
                <a:solidFill>
                  <a:srgbClr val="FF0000"/>
                </a:solidFill>
              </a:rPr>
              <a:t>Objetivo general y específicos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FF0000"/>
                </a:solidFill>
              </a:rPr>
              <a:t>Antecedentes: soy … de … he trabajado en … habilidades blandas, trayectoria del emprendedor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400" dirty="0">
                <a:solidFill>
                  <a:srgbClr val="FF0000"/>
                </a:solidFill>
              </a:rPr>
              <a:t>Facturas, cuenta de cobro, base de datos, </a:t>
            </a:r>
            <a:r>
              <a:rPr lang="es-CO" sz="1400" dirty="0" err="1">
                <a:solidFill>
                  <a:srgbClr val="FF0000"/>
                </a:solidFill>
              </a:rPr>
              <a:t>etc</a:t>
            </a:r>
            <a:r>
              <a:rPr lang="es-CO" sz="1400" dirty="0">
                <a:solidFill>
                  <a:srgbClr val="FF0000"/>
                </a:solidFill>
              </a:rPr>
              <a:t>….  Lo cuentas en el proyecto, promedio de ventas, </a:t>
            </a:r>
            <a:r>
              <a:rPr lang="es-CO" sz="1400" dirty="0" err="1">
                <a:solidFill>
                  <a:srgbClr val="FF0000"/>
                </a:solidFill>
              </a:rPr>
              <a:t>pnas</a:t>
            </a:r>
            <a:r>
              <a:rPr lang="es-CO" sz="1400" dirty="0">
                <a:solidFill>
                  <a:srgbClr val="FF0000"/>
                </a:solidFill>
              </a:rPr>
              <a:t> de marinilla, Rionegro….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O" sz="1400" i="1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es-CO" sz="1400" i="1" dirty="0"/>
          </a:p>
          <a:p>
            <a:pPr lvl="1" algn="just"/>
            <a:endParaRPr lang="es-CO" sz="1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sz="14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28650" y="365126"/>
            <a:ext cx="7271341" cy="570157"/>
          </a:xfrm>
        </p:spPr>
        <p:txBody>
          <a:bodyPr>
            <a:normAutofit fontScale="90000"/>
          </a:bodyPr>
          <a:lstStyle/>
          <a:p>
            <a:r>
              <a:rPr lang="es-CO" dirty="0"/>
              <a:t>¿QUIÉN ES EL PROTAGONISTA?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D64E49E-CF4E-EFD7-428F-8EC577F2A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8480" y="1464770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42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726F414-4800-4B59-9494-8AC0936C926B}"/>
              </a:ext>
            </a:extLst>
          </p:cNvPr>
          <p:cNvSpPr/>
          <p:nvPr/>
        </p:nvSpPr>
        <p:spPr>
          <a:xfrm>
            <a:off x="750942" y="1137606"/>
            <a:ext cx="7990449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/>
              <a:t>Estratégico diferenciar cuales son los clientes y consumidores.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sz="1600" dirty="0"/>
              <a:t>Identificar si solo es el cliente final.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CO" sz="1600" b="1" dirty="0"/>
              <a:t>Necesidades a satisfacer: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CO" sz="1600" b="1" dirty="0"/>
          </a:p>
          <a:p>
            <a:pPr algn="just"/>
            <a:r>
              <a:rPr lang="es-ES" b="1" dirty="0"/>
              <a:t>a. Subsistir.</a:t>
            </a:r>
            <a:endParaRPr lang="es-ES" dirty="0"/>
          </a:p>
          <a:p>
            <a:pPr algn="just"/>
            <a:r>
              <a:rPr lang="es-ES" dirty="0"/>
              <a:t>Significa la atracción física y mental para estar sanos. La gente necesita comida, un techo y un trabajo para vivir. ¿Tu negocio puede atacar esas </a:t>
            </a:r>
            <a:r>
              <a:rPr lang="es-ES" b="1" dirty="0">
                <a:hlinkClick r:id="rId2" tooltip="Necesidad del cliente"/>
              </a:rPr>
              <a:t>necesidades del cliente</a:t>
            </a:r>
            <a:r>
              <a:rPr lang="es-ES" dirty="0"/>
              <a:t>?</a:t>
            </a:r>
          </a:p>
          <a:p>
            <a:pPr algn="just"/>
            <a:r>
              <a:rPr lang="es-ES" b="1" dirty="0"/>
              <a:t>b. Protección.</a:t>
            </a:r>
            <a:endParaRPr lang="es-ES" dirty="0"/>
          </a:p>
          <a:p>
            <a:pPr algn="just"/>
            <a:r>
              <a:rPr lang="es-ES" dirty="0"/>
              <a:t>Cuando hablamos de protección hablamos de </a:t>
            </a:r>
            <a:r>
              <a:rPr lang="es-ES" b="1" dirty="0"/>
              <a:t>sentirnos queridos</a:t>
            </a:r>
            <a:r>
              <a:rPr lang="es-ES" dirty="0"/>
              <a:t>, que nos podamos adaptar y ser autónomos. </a:t>
            </a:r>
            <a:r>
              <a:rPr lang="es-ES" b="1" dirty="0"/>
              <a:t>La seguridad</a:t>
            </a:r>
            <a:r>
              <a:rPr lang="es-ES" dirty="0"/>
              <a:t> y los sistemas juegan un papel muy importante aquí. Las garantías ayudan a la gente a que se sientan protegidos cuando éstas adquieren algún producto.</a:t>
            </a:r>
            <a:endParaRPr lang="es-ES" sz="16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49D0CCF-E277-1136-A484-B96F98DD4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452" y="1027907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8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6C6ED0A-A7BC-4F93-93EA-D7B82D5F458B}"/>
              </a:ext>
            </a:extLst>
          </p:cNvPr>
          <p:cNvSpPr/>
          <p:nvPr/>
        </p:nvSpPr>
        <p:spPr>
          <a:xfrm>
            <a:off x="628650" y="1859339"/>
            <a:ext cx="83702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QUE NECESIDADES VOY A SATISFACER </a:t>
            </a:r>
          </a:p>
          <a:p>
            <a:pPr algn="just"/>
            <a:endParaRPr lang="es-ES" dirty="0"/>
          </a:p>
          <a:p>
            <a:pPr algn="just"/>
            <a:endParaRPr lang="es-ES" dirty="0"/>
          </a:p>
          <a:p>
            <a:r>
              <a:rPr lang="es-ES" b="1" dirty="0"/>
              <a:t>c. Aprecio.</a:t>
            </a:r>
            <a:endParaRPr lang="es-ES" dirty="0"/>
          </a:p>
          <a:p>
            <a:r>
              <a:rPr lang="es-ES" dirty="0"/>
              <a:t>El tipo de aprecio que el cliente le tenga al producto es muy importante. Puede ser que inspire respeto, sentido del humor o generosidad, etc.</a:t>
            </a:r>
          </a:p>
          <a:p>
            <a:r>
              <a:rPr lang="es-ES" b="1" dirty="0"/>
              <a:t>d. Entendimiento.</a:t>
            </a:r>
            <a:endParaRPr lang="es-ES" dirty="0"/>
          </a:p>
          <a:p>
            <a:r>
              <a:rPr lang="es-ES" dirty="0"/>
              <a:t>Entender significa utilizar tu capacidad, curiosidad e intuición para investigar o analizar las </a:t>
            </a:r>
            <a:r>
              <a:rPr lang="es-ES" b="1" dirty="0"/>
              <a:t>necesidades del cliente</a:t>
            </a:r>
            <a:r>
              <a:rPr lang="es-ES" dirty="0"/>
              <a:t>. Las personas que son asiduas a leer, expertos en educación son más propensas a comprender las cosas.</a:t>
            </a:r>
          </a:p>
          <a:p>
            <a:r>
              <a:rPr lang="es-ES" b="1" dirty="0"/>
              <a:t>e. Participación.</a:t>
            </a:r>
            <a:endParaRPr lang="es-ES" dirty="0"/>
          </a:p>
          <a:p>
            <a:r>
              <a:rPr lang="es-ES" b="1" dirty="0">
                <a:hlinkClick r:id="rId2" tooltip="Productividad"/>
              </a:rPr>
              <a:t>Para tener una vida feliz y productiva</a:t>
            </a:r>
            <a:r>
              <a:rPr lang="es-ES" dirty="0"/>
              <a:t>, la gente debe tener derechos y obligaciones. Dedicación y sentido del humor son 2 cualidades que acompañan a la participación.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6C676DE-FF45-6422-B6E6-DA8358E186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756" y="235427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5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274BA19-1CD8-4664-9935-1AFBE3F4D535}"/>
              </a:ext>
            </a:extLst>
          </p:cNvPr>
          <p:cNvSpPr/>
          <p:nvPr/>
        </p:nvSpPr>
        <p:spPr>
          <a:xfrm>
            <a:off x="369474" y="1607296"/>
            <a:ext cx="840505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b="1" dirty="0"/>
              <a:t>f. Tiempo libre.</a:t>
            </a:r>
            <a:endParaRPr lang="es-ES" sz="2000" dirty="0"/>
          </a:p>
          <a:p>
            <a:pPr algn="just"/>
            <a:r>
              <a:rPr lang="es-ES" sz="2000" dirty="0"/>
              <a:t>El tiempo libre </a:t>
            </a:r>
            <a:r>
              <a:rPr lang="es-ES" sz="2000" dirty="0">
                <a:hlinkClick r:id="rId2" tooltip="Creatividad en los negocios"/>
              </a:rPr>
              <a:t>inspira a la creatividad e imaginación,</a:t>
            </a:r>
            <a:r>
              <a:rPr lang="es-ES" sz="2000" dirty="0"/>
              <a:t> tranquilidad y espontaneidad en las personas. Generalmente, la gente usa juegos, sale a fiestas o simplemente tiene tiempo de ocio.</a:t>
            </a:r>
          </a:p>
          <a:p>
            <a:pPr algn="just"/>
            <a:r>
              <a:rPr lang="es-ES" sz="2000" b="1" dirty="0"/>
              <a:t>g. Creatividad.</a:t>
            </a:r>
            <a:endParaRPr lang="es-ES" sz="2000" dirty="0"/>
          </a:p>
          <a:p>
            <a:pPr algn="just"/>
            <a:r>
              <a:rPr lang="es-ES" sz="2000" dirty="0"/>
              <a:t>La gente necesita hacer uso de sus habilidades y destrezas para sentirse </a:t>
            </a:r>
            <a:r>
              <a:rPr lang="es-ES" sz="2000" b="1" dirty="0"/>
              <a:t>creativos</a:t>
            </a:r>
            <a:r>
              <a:rPr lang="es-ES" sz="2000" dirty="0"/>
              <a:t>. Imaginación, astucia, ingenio y curiosidad son cualidades de esto.</a:t>
            </a:r>
          </a:p>
          <a:p>
            <a:pPr algn="just"/>
            <a:r>
              <a:rPr lang="es-ES" sz="2000" b="1" dirty="0"/>
              <a:t>h. Identidad.</a:t>
            </a:r>
            <a:endParaRPr lang="es-ES" sz="2000" dirty="0"/>
          </a:p>
          <a:p>
            <a:pPr algn="just"/>
            <a:r>
              <a:rPr lang="es-ES" sz="2000" dirty="0"/>
              <a:t>Usualmente las personas usan lo que compran para crear o construir su identidad, pero el lenguaje, la religión y los valores son otros aspectos. El sentido de pertenencia, autoestima y conciencia se desarrollan con la identidad propia del </a:t>
            </a:r>
            <a:r>
              <a:rPr lang="es-ES" sz="2000" b="1" dirty="0"/>
              <a:t>cliente</a:t>
            </a:r>
            <a:r>
              <a:rPr lang="es-ES" sz="2000" dirty="0"/>
              <a:t>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142B7DF-8FDF-7D76-A9F5-168106359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2988" y="284195"/>
            <a:ext cx="1189898" cy="1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55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6580</TotalTime>
  <Words>1976</Words>
  <Application>Microsoft Office PowerPoint</Application>
  <PresentationFormat>Presentación en pantalla (4:3)</PresentationFormat>
  <Paragraphs>338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Symbol</vt:lpstr>
      <vt:lpstr>Verdana</vt:lpstr>
      <vt:lpstr>Wingdings</vt:lpstr>
      <vt:lpstr>Office Theme</vt:lpstr>
      <vt:lpstr>NUEVO MODELO  PLAN DE NEGOCIO FONDO EMPRENDER</vt:lpstr>
      <vt:lpstr>Estructura Nuevo Plan</vt:lpstr>
      <vt:lpstr>¿Para que sirve el proyecto?</vt:lpstr>
      <vt:lpstr>Manual de OSLO</vt:lpstr>
      <vt:lpstr>Presentación de PowerPoint</vt:lpstr>
      <vt:lpstr>¿QUIÉN ES EL PROTAGONISTA?</vt:lpstr>
      <vt:lpstr>Presentación de PowerPoint</vt:lpstr>
      <vt:lpstr>Presentación de PowerPoint</vt:lpstr>
      <vt:lpstr>Presentación de PowerPoint</vt:lpstr>
      <vt:lpstr>QUIÉN ES EL PROTAGONISTA</vt:lpstr>
      <vt:lpstr> ¿EXISTE OPORTUNIDAD EN EL MERCADO? </vt:lpstr>
      <vt:lpstr>Análisis del Mercado</vt:lpstr>
      <vt:lpstr>Presentación de PowerPoint</vt:lpstr>
      <vt:lpstr>CUAL ES MI SOLUCION?</vt:lpstr>
      <vt:lpstr>Validación Comercial.</vt:lpstr>
      <vt:lpstr>Ficha Técnica</vt:lpstr>
      <vt:lpstr>¿Cómo obtendrá ingresos? Describa la estrategia de generación de ingresos para su proyecto. </vt:lpstr>
      <vt:lpstr>Presentación de PowerPoint</vt:lpstr>
      <vt:lpstr>Presentación de PowerPoint</vt:lpstr>
      <vt:lpstr>Describa las condiciones técnicas más importantes para la ejecución del negocio.</vt:lpstr>
      <vt:lpstr>   14.4.1 Detalle los activos, países proveedores y tiempos estimados:   </vt:lpstr>
      <vt:lpstr>    ¿Cuál es la capacidad productiva de la empresa? (cantidad de bien o servicio por unidad de tiempo)  *Mirar cuadro de descripción de tiempo vs proceso. </vt:lpstr>
      <vt:lpstr>¿Cuál es el perfil del emprendedor, el rol que tendría dentro de la empresa y su dedicación?</vt:lpstr>
      <vt:lpstr>¿QUÉ RIESGOS ENFRENTO?</vt:lpstr>
      <vt:lpstr>Resumen Ejecutivo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Leonardo Pena Castro</dc:creator>
  <cp:lastModifiedBy>GLADYS V</cp:lastModifiedBy>
  <cp:revision>421</cp:revision>
  <dcterms:created xsi:type="dcterms:W3CDTF">2016-06-16T20:46:27Z</dcterms:created>
  <dcterms:modified xsi:type="dcterms:W3CDTF">2023-04-12T13:59:25Z</dcterms:modified>
</cp:coreProperties>
</file>